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media/image10.webp" ContentType="image/webp"/>
  <Override PartName="/ppt/media/image11.webp" ContentType="image/webp"/>
  <Override PartName="/ppt/media/image12.webp" ContentType="image/webp"/>
  <Override PartName="/ppt/media/image13.webp" ContentType="image/webp"/>
  <Override PartName="/ppt/media/image14.webp" ContentType="image/webp"/>
  <Override PartName="/ppt/media/image15.webp" ContentType="image/webp"/>
  <Override PartName="/ppt/media/image16.webp" ContentType="image/webp"/>
  <Override PartName="/ppt/media/image17.webp" ContentType="image/webp"/>
  <Override PartName="/ppt/media/image18.webp" ContentType="image/webp"/>
  <Override PartName="/ppt/media/image19.webp" ContentType="image/webp"/>
  <Override PartName="/ppt/media/image20.webp" ContentType="image/webp"/>
  <Override PartName="/ppt/media/image21.webp" ContentType="image/webp"/>
  <Override PartName="/ppt/media/image22.webp" ContentType="image/webp"/>
  <Override PartName="/ppt/media/image23.webp" ContentType="image/webp"/>
  <Override PartName="/ppt/media/image24.webp" ContentType="image/webp"/>
  <Override PartName="/ppt/media/image25.webp" ContentType="image/webp"/>
  <Override PartName="/ppt/media/image26.webp" ContentType="image/webp"/>
  <Override PartName="/ppt/media/image27.webp" ContentType="image/webp"/>
  <Override PartName="/ppt/media/image28.webp" ContentType="image/webp"/>
  <Override PartName="/ppt/media/image7.webp" ContentType="image/webp"/>
  <Override PartName="/ppt/media/image8.webp" ContentType="image/webp"/>
  <Override PartName="/ppt/media/image9.webp" ContentType="image/webp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301" r:id="rId3"/>
    <p:sldId id="400" r:id="rId5"/>
    <p:sldId id="476" r:id="rId6"/>
    <p:sldId id="499" r:id="rId7"/>
    <p:sldId id="500" r:id="rId8"/>
    <p:sldId id="501" r:id="rId9"/>
    <p:sldId id="502" r:id="rId10"/>
    <p:sldId id="503" r:id="rId11"/>
    <p:sldId id="504" r:id="rId12"/>
    <p:sldId id="505" r:id="rId13"/>
    <p:sldId id="506" r:id="rId14"/>
    <p:sldId id="507" r:id="rId15"/>
    <p:sldId id="508" r:id="rId16"/>
    <p:sldId id="509" r:id="rId17"/>
    <p:sldId id="510" r:id="rId18"/>
    <p:sldId id="511" r:id="rId19"/>
    <p:sldId id="512" r:id="rId20"/>
    <p:sldId id="513" r:id="rId21"/>
    <p:sldId id="514" r:id="rId22"/>
    <p:sldId id="515" r:id="rId23"/>
    <p:sldId id="516" r:id="rId24"/>
    <p:sldId id="517" r:id="rId25"/>
    <p:sldId id="518" r:id="rId26"/>
    <p:sldId id="519" r:id="rId27"/>
    <p:sldId id="520" r:id="rId28"/>
    <p:sldId id="521" r:id="rId29"/>
    <p:sldId id="522" r:id="rId30"/>
    <p:sldId id="523" r:id="rId31"/>
    <p:sldId id="524" r:id="rId32"/>
    <p:sldId id="525" r:id="rId33"/>
    <p:sldId id="526" r:id="rId34"/>
    <p:sldId id="428" r:id="rId3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微软雅黑" panose="020B0503020204020204" pitchFamily="34" charset="-122"/>
      <p:regular r:id="rId43"/>
    </p:embeddedFont>
  </p:embeddedFontLst>
  <p:custDataLst>
    <p:tags r:id="rId44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08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3E01"/>
    <a:srgbClr val="EED56C"/>
    <a:srgbClr val="E8EAE9"/>
    <a:srgbClr val="FCFCFC"/>
    <a:srgbClr val="CCD0D1"/>
    <a:srgbClr val="D7D9E1"/>
    <a:srgbClr val="D5D8E3"/>
    <a:srgbClr val="DADBDE"/>
    <a:srgbClr val="D9DDE7"/>
    <a:srgbClr val="EC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06" autoAdjust="0"/>
    <p:restoredTop sz="94660"/>
  </p:normalViewPr>
  <p:slideViewPr>
    <p:cSldViewPr showGuides="1">
      <p:cViewPr varScale="1">
        <p:scale>
          <a:sx n="152" d="100"/>
          <a:sy n="152" d="100"/>
        </p:scale>
        <p:origin x="306" y="126"/>
      </p:cViewPr>
      <p:guideLst>
        <p:guide orient="horz" pos="1608"/>
        <p:guide pos="2880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4" Type="http://schemas.openxmlformats.org/officeDocument/2006/relationships/tags" Target="tags/tag47.xml"/><Relationship Id="rId43" Type="http://schemas.openxmlformats.org/officeDocument/2006/relationships/font" Target="fonts/font5.fntdata"/><Relationship Id="rId42" Type="http://schemas.openxmlformats.org/officeDocument/2006/relationships/font" Target="fonts/font4.fntdata"/><Relationship Id="rId41" Type="http://schemas.openxmlformats.org/officeDocument/2006/relationships/font" Target="fonts/font3.fntdata"/><Relationship Id="rId40" Type="http://schemas.openxmlformats.org/officeDocument/2006/relationships/font" Target="fonts/font2.fntdata"/><Relationship Id="rId4" Type="http://schemas.openxmlformats.org/officeDocument/2006/relationships/notesMaster" Target="notesMasters/notesMaster1.xml"/><Relationship Id="rId39" Type="http://schemas.openxmlformats.org/officeDocument/2006/relationships/font" Target="fonts/font1.fntdata"/><Relationship Id="rId38" Type="http://schemas.openxmlformats.org/officeDocument/2006/relationships/tableStyles" Target="tableStyles.xml"/><Relationship Id="rId37" Type="http://schemas.openxmlformats.org/officeDocument/2006/relationships/viewProps" Target="viewProps.xml"/><Relationship Id="rId36" Type="http://schemas.openxmlformats.org/officeDocument/2006/relationships/presProps" Target="presProps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webp>
</file>

<file path=ppt/media/image11.webp>
</file>

<file path=ppt/media/image12.webp>
</file>

<file path=ppt/media/image13.webp>
</file>

<file path=ppt/media/image14.webp>
</file>

<file path=ppt/media/image15.webp>
</file>

<file path=ppt/media/image16.webp>
</file>

<file path=ppt/media/image17.webp>
</file>

<file path=ppt/media/image18.webp>
</file>

<file path=ppt/media/image19.webp>
</file>

<file path=ppt/media/image2.png>
</file>

<file path=ppt/media/image20.webp>
</file>

<file path=ppt/media/image21.webp>
</file>

<file path=ppt/media/image22.webp>
</file>

<file path=ppt/media/image23.webp>
</file>

<file path=ppt/media/image24.webp>
</file>

<file path=ppt/media/image25.webp>
</file>

<file path=ppt/media/image26.webp>
</file>

<file path=ppt/media/image27.webp>
</file>

<file path=ppt/media/image28.webp>
</file>

<file path=ppt/media/image3.png>
</file>

<file path=ppt/media/image4.jpeg>
</file>

<file path=ppt/media/image6.png>
</file>

<file path=ppt/media/image7.webp>
</file>

<file path=ppt/media/image8.webp>
</file>

<file path=ppt/media/image9.web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673B58EF-4ABD-40F4-ACA4-FE81D742E6DD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gradFill flip="none" rotWithShape="1">
          <a:gsLst>
            <a:gs pos="26000">
              <a:srgbClr val="EBECF0"/>
            </a:gs>
            <a:gs pos="0">
              <a:srgbClr val="D7D9E1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3" descr="C:\Users\Administrator\Desktop\微立体创业计划\005.png"/>
          <p:cNvPicPr>
            <a:picLocks noChangeAspect="1" noChangeArrowheads="1"/>
          </p:cNvPicPr>
          <p:nvPr userDrawn="1"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10344"/>
            <a:ext cx="609601" cy="609601"/>
          </a:xfrm>
          <a:prstGeom prst="rect">
            <a:avLst/>
          </a:prstGeom>
          <a:noFill/>
          <a:effectLst>
            <a:outerShdw blurRad="127000" dist="63500" dir="3000000" sx="104000" sy="104000" algn="tl" rotWithShape="0">
              <a:prstClr val="black">
                <a:alpha val="3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C:\Users\Administrator\Desktop\微立体创业计划\004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935" y="219716"/>
            <a:ext cx="609601" cy="609601"/>
          </a:xfrm>
          <a:prstGeom prst="rect">
            <a:avLst/>
          </a:prstGeom>
          <a:noFill/>
          <a:effectLst>
            <a:outerShdw blurRad="127000" dist="63500" dir="3000000" sx="104000" sy="104000" algn="tl" rotWithShape="0">
              <a:prstClr val="black">
                <a:alpha val="3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标题 1"/>
          <p:cNvSpPr>
            <a:spLocks noGrp="1"/>
          </p:cNvSpPr>
          <p:nvPr>
            <p:ph type="title"/>
          </p:nvPr>
        </p:nvSpPr>
        <p:spPr>
          <a:xfrm>
            <a:off x="1184649" y="250504"/>
            <a:ext cx="3216269" cy="377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lIns="68582" tIns="34292" rIns="68582" bIns="34292">
            <a:spAutoFit/>
          </a:bodyPr>
          <a:lstStyle>
            <a:lvl1pPr>
              <a:defRPr lang="zh-CN" altLang="en-US" sz="2000" b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cs typeface="+mn-cs"/>
              </a:defRPr>
            </a:lvl1pPr>
          </a:lstStyle>
          <a:p>
            <a:pPr lvl="0" algn="l"/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2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2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1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1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/>
        </p:bldLst>
      </p:timing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1631"/>
            <a:ext cx="9144000" cy="5131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webp"/><Relationship Id="rId1" Type="http://schemas.openxmlformats.org/officeDocument/2006/relationships/tags" Target="../tags/tag4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6.xml"/><Relationship Id="rId2" Type="http://schemas.openxmlformats.org/officeDocument/2006/relationships/image" Target="../media/image8.webp"/><Relationship Id="rId1" Type="http://schemas.openxmlformats.org/officeDocument/2006/relationships/tags" Target="../tags/tag5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webp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webp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webp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webp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webp"/><Relationship Id="rId2" Type="http://schemas.openxmlformats.org/officeDocument/2006/relationships/tags" Target="../tags/tag16.xml"/><Relationship Id="rId1" Type="http://schemas.openxmlformats.org/officeDocument/2006/relationships/tags" Target="../tags/tag15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webp"/><Relationship Id="rId2" Type="http://schemas.openxmlformats.org/officeDocument/2006/relationships/tags" Target="../tags/tag18.xml"/><Relationship Id="rId1" Type="http://schemas.openxmlformats.org/officeDocument/2006/relationships/tags" Target="../tags/tag17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webp"/><Relationship Id="rId2" Type="http://schemas.openxmlformats.org/officeDocument/2006/relationships/tags" Target="../tags/tag20.xml"/><Relationship Id="rId1" Type="http://schemas.openxmlformats.org/officeDocument/2006/relationships/tags" Target="../tags/tag19.xml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7.webp"/><Relationship Id="rId2" Type="http://schemas.openxmlformats.org/officeDocument/2006/relationships/tags" Target="../tags/tag22.xml"/><Relationship Id="rId1" Type="http://schemas.openxmlformats.org/officeDocument/2006/relationships/tags" Target="../tags/tag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8.webp"/><Relationship Id="rId2" Type="http://schemas.openxmlformats.org/officeDocument/2006/relationships/tags" Target="../tags/tag24.xml"/><Relationship Id="rId1" Type="http://schemas.openxmlformats.org/officeDocument/2006/relationships/tags" Target="../tags/tag23.xml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9.webp"/><Relationship Id="rId2" Type="http://schemas.openxmlformats.org/officeDocument/2006/relationships/tags" Target="../tags/tag26.xml"/><Relationship Id="rId1" Type="http://schemas.openxmlformats.org/officeDocument/2006/relationships/tags" Target="../tags/tag25.xml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0.webp"/><Relationship Id="rId2" Type="http://schemas.openxmlformats.org/officeDocument/2006/relationships/tags" Target="../tags/tag28.xml"/><Relationship Id="rId1" Type="http://schemas.openxmlformats.org/officeDocument/2006/relationships/tags" Target="../tags/tag27.xml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1.webp"/><Relationship Id="rId2" Type="http://schemas.openxmlformats.org/officeDocument/2006/relationships/tags" Target="../tags/tag30.xml"/><Relationship Id="rId1" Type="http://schemas.openxmlformats.org/officeDocument/2006/relationships/tags" Target="../tags/tag29.xml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2.webp"/><Relationship Id="rId2" Type="http://schemas.openxmlformats.org/officeDocument/2006/relationships/tags" Target="../tags/tag32.xml"/><Relationship Id="rId1" Type="http://schemas.openxmlformats.org/officeDocument/2006/relationships/tags" Target="../tags/tag31.xml"/></Relationships>
</file>

<file path=ppt/slides/_rels/slide2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3.webp"/><Relationship Id="rId2" Type="http://schemas.openxmlformats.org/officeDocument/2006/relationships/tags" Target="../tags/tag34.xml"/><Relationship Id="rId1" Type="http://schemas.openxmlformats.org/officeDocument/2006/relationships/tags" Target="../tags/tag33.xml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4.webp"/><Relationship Id="rId2" Type="http://schemas.openxmlformats.org/officeDocument/2006/relationships/tags" Target="../tags/tag36.xml"/><Relationship Id="rId1" Type="http://schemas.openxmlformats.org/officeDocument/2006/relationships/tags" Target="../tags/tag35.xml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5.webp"/><Relationship Id="rId2" Type="http://schemas.openxmlformats.org/officeDocument/2006/relationships/tags" Target="../tags/tag38.xml"/><Relationship Id="rId1" Type="http://schemas.openxmlformats.org/officeDocument/2006/relationships/tags" Target="../tags/tag37.xml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6.webp"/><Relationship Id="rId2" Type="http://schemas.openxmlformats.org/officeDocument/2006/relationships/tags" Target="../tags/tag40.xml"/><Relationship Id="rId1" Type="http://schemas.openxmlformats.org/officeDocument/2006/relationships/tags" Target="../tags/tag39.xml"/></Relationships>
</file>

<file path=ppt/slides/_rels/slide2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7.webp"/><Relationship Id="rId2" Type="http://schemas.openxmlformats.org/officeDocument/2006/relationships/tags" Target="../tags/tag42.xml"/><Relationship Id="rId1" Type="http://schemas.openxmlformats.org/officeDocument/2006/relationships/tags" Target="../tags/tag4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8.webp"/><Relationship Id="rId2" Type="http://schemas.openxmlformats.org/officeDocument/2006/relationships/tags" Target="../tags/tag44.xml"/><Relationship Id="rId1" Type="http://schemas.openxmlformats.org/officeDocument/2006/relationships/tags" Target="../tags/tag43.xml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1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46.xml"/><Relationship Id="rId1" Type="http://schemas.openxmlformats.org/officeDocument/2006/relationships/tags" Target="../tags/tag4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webp"/><Relationship Id="rId1" Type="http://schemas.openxmlformats.org/officeDocument/2006/relationships/tags" Target="../tags/tag2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webp"/><Relationship Id="rId1" Type="http://schemas.openxmlformats.org/officeDocument/2006/relationships/tags" Target="../tags/ta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 52"/>
          <p:cNvGrpSpPr/>
          <p:nvPr/>
        </p:nvGrpSpPr>
        <p:grpSpPr>
          <a:xfrm>
            <a:off x="381333" y="1054249"/>
            <a:ext cx="1153284" cy="1153284"/>
            <a:chOff x="304800" y="673100"/>
            <a:chExt cx="4000500" cy="4000500"/>
          </a:xfrm>
          <a:effectLst>
            <a:outerShdw blurRad="444500" dist="254000" dir="6840000" algn="tr" rotWithShape="0">
              <a:prstClr val="black">
                <a:alpha val="24000"/>
              </a:prstClr>
            </a:outerShdw>
          </a:effectLst>
        </p:grpSpPr>
        <p:sp>
          <p:nvSpPr>
            <p:cNvPr id="55" name="同心圆 5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2168297" y="2040262"/>
            <a:ext cx="1153284" cy="1153284"/>
            <a:chOff x="304800" y="673100"/>
            <a:chExt cx="4000500" cy="4000500"/>
          </a:xfrm>
          <a:effectLst>
            <a:outerShdw blurRad="444500" dist="254000" dir="6840000" algn="tr" rotWithShape="0">
              <a:prstClr val="black">
                <a:alpha val="24000"/>
              </a:prstClr>
            </a:outerShdw>
          </a:effectLst>
        </p:grpSpPr>
        <p:sp>
          <p:nvSpPr>
            <p:cNvPr id="48" name="同心圆 4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1127404" y="2490452"/>
            <a:ext cx="1436242" cy="1436242"/>
            <a:chOff x="304800" y="673100"/>
            <a:chExt cx="4000500" cy="4000500"/>
          </a:xfrm>
          <a:effectLst>
            <a:outerShdw blurRad="444500" dist="254000" dir="6840000" algn="tr" rotWithShape="0">
              <a:prstClr val="black">
                <a:alpha val="24000"/>
              </a:prstClr>
            </a:outerShdw>
          </a:effectLst>
        </p:grpSpPr>
        <p:sp>
          <p:nvSpPr>
            <p:cNvPr id="51" name="同心圆 5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682309" y="699543"/>
            <a:ext cx="2323366" cy="2323366"/>
            <a:chOff x="304800" y="673100"/>
            <a:chExt cx="4000500" cy="4000500"/>
          </a:xfrm>
          <a:effectLst>
            <a:outerShdw blurRad="444500" dist="254000" dir="6840000" algn="tr" rotWithShape="0">
              <a:prstClr val="black">
                <a:alpha val="45000"/>
              </a:prstClr>
            </a:outerShdw>
          </a:effectLst>
        </p:grpSpPr>
        <p:sp>
          <p:nvSpPr>
            <p:cNvPr id="42" name="同心圆 4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392113" y="760413"/>
              <a:ext cx="3825873" cy="382587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2820269" y="198231"/>
            <a:ext cx="501312" cy="501312"/>
            <a:chOff x="304800" y="673100"/>
            <a:chExt cx="4000500" cy="4000500"/>
          </a:xfrm>
          <a:effectLst>
            <a:outerShdw blurRad="444500" dist="254000" dir="6840000" algn="tr" rotWithShape="0">
              <a:prstClr val="black">
                <a:alpha val="24000"/>
              </a:prstClr>
            </a:outerShdw>
          </a:effectLst>
        </p:grpSpPr>
        <p:sp>
          <p:nvSpPr>
            <p:cNvPr id="58" name="同心圆 5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62" name="TextBox 61"/>
          <p:cNvSpPr txBox="1"/>
          <p:nvPr/>
        </p:nvSpPr>
        <p:spPr>
          <a:xfrm>
            <a:off x="3348355" y="1793240"/>
            <a:ext cx="42951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3200" b="1" dirty="0" smtClean="0">
                <a:solidFill>
                  <a:srgbClr val="1574FF"/>
                </a:solidFill>
                <a:latin typeface="+mj-ea"/>
                <a:ea typeface="+mj-ea"/>
              </a:rPr>
              <a:t>浅谈React性能优化</a:t>
            </a:r>
            <a:endParaRPr sz="3200" b="1" dirty="0" smtClean="0">
              <a:solidFill>
                <a:srgbClr val="1574FF"/>
              </a:solidFill>
              <a:latin typeface="+mj-ea"/>
              <a:ea typeface="+mj-ea"/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4364168" y="2666556"/>
            <a:ext cx="305647" cy="305644"/>
            <a:chOff x="5196486" y="5946187"/>
            <a:chExt cx="305647" cy="305644"/>
          </a:xfrm>
        </p:grpSpPr>
        <p:grpSp>
          <p:nvGrpSpPr>
            <p:cNvPr id="65" name="组合 64"/>
            <p:cNvGrpSpPr/>
            <p:nvPr/>
          </p:nvGrpSpPr>
          <p:grpSpPr>
            <a:xfrm>
              <a:off x="5196486" y="5946187"/>
              <a:ext cx="305647" cy="305644"/>
              <a:chOff x="1517330" y="1125257"/>
              <a:chExt cx="2204282" cy="2204282"/>
            </a:xfrm>
          </p:grpSpPr>
          <p:sp>
            <p:nvSpPr>
              <p:cNvPr id="67" name="椭圆 66"/>
              <p:cNvSpPr/>
              <p:nvPr/>
            </p:nvSpPr>
            <p:spPr>
              <a:xfrm>
                <a:off x="1517330" y="1125257"/>
                <a:ext cx="2204282" cy="2204282"/>
              </a:xfrm>
              <a:prstGeom prst="ellipse">
                <a:avLst/>
              </a:prstGeom>
              <a:gradFill>
                <a:gsLst>
                  <a:gs pos="0">
                    <a:srgbClr val="EBEBEB"/>
                  </a:gs>
                  <a:gs pos="100000">
                    <a:srgbClr val="FEFEFE"/>
                  </a:gs>
                </a:gsLst>
                <a:lin ang="7530000" scaled="0"/>
              </a:gradFill>
              <a:ln w="12700">
                <a:solidFill>
                  <a:schemeClr val="bg1"/>
                </a:solidFill>
              </a:ln>
              <a:effectLst>
                <a:outerShdw blurRad="165100" dist="139700" dir="7800000" sx="74000" sy="74000" algn="tr" rotWithShape="0">
                  <a:prstClr val="black">
                    <a:alpha val="5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>
                <a:off x="1719372" y="1327298"/>
                <a:ext cx="1800200" cy="1800200"/>
              </a:xfrm>
              <a:prstGeom prst="ellipse">
                <a:avLst/>
              </a:prstGeom>
              <a:solidFill>
                <a:srgbClr val="217B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6" name="Freeform 44"/>
            <p:cNvSpPr>
              <a:spLocks noEditPoints="1"/>
            </p:cNvSpPr>
            <p:nvPr/>
          </p:nvSpPr>
          <p:spPr bwMode="auto">
            <a:xfrm>
              <a:off x="5276888" y="6030324"/>
              <a:ext cx="170620" cy="137369"/>
            </a:xfrm>
            <a:custGeom>
              <a:avLst/>
              <a:gdLst>
                <a:gd name="T0" fmla="*/ 41 w 62"/>
                <a:gd name="T1" fmla="*/ 31 h 54"/>
                <a:gd name="T2" fmla="*/ 34 w 62"/>
                <a:gd name="T3" fmla="*/ 23 h 54"/>
                <a:gd name="T4" fmla="*/ 33 w 62"/>
                <a:gd name="T5" fmla="*/ 17 h 54"/>
                <a:gd name="T6" fmla="*/ 30 w 62"/>
                <a:gd name="T7" fmla="*/ 20 h 54"/>
                <a:gd name="T8" fmla="*/ 23 w 62"/>
                <a:gd name="T9" fmla="*/ 13 h 54"/>
                <a:gd name="T10" fmla="*/ 18 w 62"/>
                <a:gd name="T11" fmla="*/ 17 h 54"/>
                <a:gd name="T12" fmla="*/ 7 w 62"/>
                <a:gd name="T13" fmla="*/ 17 h 54"/>
                <a:gd name="T14" fmla="*/ 7 w 62"/>
                <a:gd name="T15" fmla="*/ 23 h 54"/>
                <a:gd name="T16" fmla="*/ 0 w 62"/>
                <a:gd name="T17" fmla="*/ 31 h 54"/>
                <a:gd name="T18" fmla="*/ 4 w 62"/>
                <a:gd name="T19" fmla="*/ 36 h 54"/>
                <a:gd name="T20" fmla="*/ 4 w 62"/>
                <a:gd name="T21" fmla="*/ 46 h 54"/>
                <a:gd name="T22" fmla="*/ 10 w 62"/>
                <a:gd name="T23" fmla="*/ 47 h 54"/>
                <a:gd name="T24" fmla="*/ 18 w 62"/>
                <a:gd name="T25" fmla="*/ 54 h 54"/>
                <a:gd name="T26" fmla="*/ 23 w 62"/>
                <a:gd name="T27" fmla="*/ 50 h 54"/>
                <a:gd name="T28" fmla="*/ 32 w 62"/>
                <a:gd name="T29" fmla="*/ 48 h 54"/>
                <a:gd name="T30" fmla="*/ 37 w 62"/>
                <a:gd name="T31" fmla="*/ 46 h 54"/>
                <a:gd name="T32" fmla="*/ 37 w 62"/>
                <a:gd name="T33" fmla="*/ 36 h 54"/>
                <a:gd name="T34" fmla="*/ 32 w 62"/>
                <a:gd name="T35" fmla="*/ 38 h 54"/>
                <a:gd name="T36" fmla="*/ 20 w 62"/>
                <a:gd name="T37" fmla="*/ 46 h 54"/>
                <a:gd name="T38" fmla="*/ 20 w 62"/>
                <a:gd name="T39" fmla="*/ 21 h 54"/>
                <a:gd name="T40" fmla="*/ 33 w 62"/>
                <a:gd name="T41" fmla="*/ 33 h 54"/>
                <a:gd name="T42" fmla="*/ 58 w 62"/>
                <a:gd name="T43" fmla="*/ 35 h 54"/>
                <a:gd name="T44" fmla="*/ 62 w 62"/>
                <a:gd name="T45" fmla="*/ 38 h 54"/>
                <a:gd name="T46" fmla="*/ 60 w 62"/>
                <a:gd name="T47" fmla="*/ 41 h 54"/>
                <a:gd name="T48" fmla="*/ 59 w 62"/>
                <a:gd name="T49" fmla="*/ 46 h 54"/>
                <a:gd name="T50" fmla="*/ 56 w 62"/>
                <a:gd name="T51" fmla="*/ 47 h 54"/>
                <a:gd name="T52" fmla="*/ 52 w 62"/>
                <a:gd name="T53" fmla="*/ 50 h 54"/>
                <a:gd name="T54" fmla="*/ 50 w 62"/>
                <a:gd name="T55" fmla="*/ 48 h 54"/>
                <a:gd name="T56" fmla="*/ 45 w 62"/>
                <a:gd name="T57" fmla="*/ 48 h 54"/>
                <a:gd name="T58" fmla="*/ 44 w 62"/>
                <a:gd name="T59" fmla="*/ 45 h 54"/>
                <a:gd name="T60" fmla="*/ 41 w 62"/>
                <a:gd name="T61" fmla="*/ 41 h 54"/>
                <a:gd name="T62" fmla="*/ 43 w 62"/>
                <a:gd name="T63" fmla="*/ 39 h 54"/>
                <a:gd name="T64" fmla="*/ 43 w 62"/>
                <a:gd name="T65" fmla="*/ 33 h 54"/>
                <a:gd name="T66" fmla="*/ 46 w 62"/>
                <a:gd name="T67" fmla="*/ 33 h 54"/>
                <a:gd name="T68" fmla="*/ 50 w 62"/>
                <a:gd name="T69" fmla="*/ 29 h 54"/>
                <a:gd name="T70" fmla="*/ 52 w 62"/>
                <a:gd name="T71" fmla="*/ 31 h 54"/>
                <a:gd name="T72" fmla="*/ 58 w 62"/>
                <a:gd name="T73" fmla="*/ 31 h 54"/>
                <a:gd name="T74" fmla="*/ 58 w 62"/>
                <a:gd name="T75" fmla="*/ 35 h 54"/>
                <a:gd name="T76" fmla="*/ 57 w 62"/>
                <a:gd name="T77" fmla="*/ 40 h 54"/>
                <a:gd name="T78" fmla="*/ 45 w 62"/>
                <a:gd name="T79" fmla="*/ 40 h 54"/>
                <a:gd name="T80" fmla="*/ 51 w 62"/>
                <a:gd name="T81" fmla="*/ 46 h 54"/>
                <a:gd name="T82" fmla="*/ 62 w 62"/>
                <a:gd name="T83" fmla="*/ 12 h 54"/>
                <a:gd name="T84" fmla="*/ 59 w 62"/>
                <a:gd name="T85" fmla="*/ 15 h 54"/>
                <a:gd name="T86" fmla="*/ 59 w 62"/>
                <a:gd name="T87" fmla="*/ 22 h 54"/>
                <a:gd name="T88" fmla="*/ 55 w 62"/>
                <a:gd name="T89" fmla="*/ 23 h 54"/>
                <a:gd name="T90" fmla="*/ 50 w 62"/>
                <a:gd name="T91" fmla="*/ 28 h 54"/>
                <a:gd name="T92" fmla="*/ 46 w 62"/>
                <a:gd name="T93" fmla="*/ 25 h 54"/>
                <a:gd name="T94" fmla="*/ 39 w 62"/>
                <a:gd name="T95" fmla="*/ 25 h 54"/>
                <a:gd name="T96" fmla="*/ 39 w 62"/>
                <a:gd name="T97" fmla="*/ 20 h 54"/>
                <a:gd name="T98" fmla="*/ 34 w 62"/>
                <a:gd name="T99" fmla="*/ 15 h 54"/>
                <a:gd name="T100" fmla="*/ 37 w 62"/>
                <a:gd name="T101" fmla="*/ 12 h 54"/>
                <a:gd name="T102" fmla="*/ 37 w 62"/>
                <a:gd name="T103" fmla="*/ 5 h 54"/>
                <a:gd name="T104" fmla="*/ 41 w 62"/>
                <a:gd name="T105" fmla="*/ 5 h 54"/>
                <a:gd name="T106" fmla="*/ 46 w 62"/>
                <a:gd name="T107" fmla="*/ 0 h 54"/>
                <a:gd name="T108" fmla="*/ 49 w 62"/>
                <a:gd name="T109" fmla="*/ 3 h 54"/>
                <a:gd name="T110" fmla="*/ 56 w 62"/>
                <a:gd name="T111" fmla="*/ 3 h 54"/>
                <a:gd name="T112" fmla="*/ 57 w 62"/>
                <a:gd name="T113" fmla="*/ 7 h 54"/>
                <a:gd name="T114" fmla="*/ 48 w 62"/>
                <a:gd name="T115" fmla="*/ 22 h 54"/>
                <a:gd name="T116" fmla="*/ 40 w 62"/>
                <a:gd name="T117" fmla="*/ 14 h 54"/>
                <a:gd name="T118" fmla="*/ 56 w 62"/>
                <a:gd name="T119" fmla="*/ 1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2" h="54">
                  <a:moveTo>
                    <a:pt x="41" y="36"/>
                  </a:moveTo>
                  <a:cubicBezTo>
                    <a:pt x="41" y="31"/>
                    <a:pt x="41" y="31"/>
                    <a:pt x="41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8"/>
                    <a:pt x="36" y="25"/>
                    <a:pt x="34" y="23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8" y="18"/>
                    <a:pt x="26" y="17"/>
                    <a:pt x="23" y="17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5" y="17"/>
                    <a:pt x="12" y="18"/>
                    <a:pt x="10" y="20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5" y="26"/>
                    <a:pt x="4" y="28"/>
                    <a:pt x="4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9"/>
                    <a:pt x="5" y="41"/>
                    <a:pt x="7" y="44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2" y="49"/>
                    <a:pt x="15" y="50"/>
                    <a:pt x="18" y="50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6" y="50"/>
                    <a:pt x="28" y="49"/>
                    <a:pt x="31" y="47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3" y="50"/>
                    <a:pt x="33" y="50"/>
                    <a:pt x="33" y="50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6" y="41"/>
                    <a:pt x="37" y="39"/>
                    <a:pt x="37" y="36"/>
                  </a:cubicBezTo>
                  <a:cubicBezTo>
                    <a:pt x="41" y="36"/>
                    <a:pt x="41" y="36"/>
                    <a:pt x="41" y="36"/>
                  </a:cubicBezTo>
                  <a:close/>
                  <a:moveTo>
                    <a:pt x="32" y="38"/>
                  </a:moveTo>
                  <a:cubicBezTo>
                    <a:pt x="32" y="38"/>
                    <a:pt x="32" y="38"/>
                    <a:pt x="32" y="38"/>
                  </a:cubicBezTo>
                  <a:cubicBezTo>
                    <a:pt x="30" y="43"/>
                    <a:pt x="26" y="46"/>
                    <a:pt x="20" y="46"/>
                  </a:cubicBezTo>
                  <a:cubicBezTo>
                    <a:pt x="14" y="46"/>
                    <a:pt x="8" y="40"/>
                    <a:pt x="8" y="33"/>
                  </a:cubicBezTo>
                  <a:cubicBezTo>
                    <a:pt x="8" y="27"/>
                    <a:pt x="14" y="21"/>
                    <a:pt x="20" y="21"/>
                  </a:cubicBezTo>
                  <a:cubicBezTo>
                    <a:pt x="26" y="21"/>
                    <a:pt x="30" y="24"/>
                    <a:pt x="32" y="29"/>
                  </a:cubicBezTo>
                  <a:cubicBezTo>
                    <a:pt x="32" y="30"/>
                    <a:pt x="33" y="32"/>
                    <a:pt x="33" y="33"/>
                  </a:cubicBezTo>
                  <a:cubicBezTo>
                    <a:pt x="33" y="35"/>
                    <a:pt x="32" y="37"/>
                    <a:pt x="32" y="38"/>
                  </a:cubicBezTo>
                  <a:close/>
                  <a:moveTo>
                    <a:pt x="58" y="35"/>
                  </a:moveTo>
                  <a:cubicBezTo>
                    <a:pt x="59" y="36"/>
                    <a:pt x="59" y="37"/>
                    <a:pt x="60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41"/>
                    <a:pt x="62" y="41"/>
                    <a:pt x="62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9" y="42"/>
                    <a:pt x="59" y="44"/>
                    <a:pt x="58" y="45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5" y="47"/>
                    <a:pt x="54" y="48"/>
                    <a:pt x="52" y="48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0" y="50"/>
                    <a:pt x="50" y="50"/>
                    <a:pt x="50" y="50"/>
                  </a:cubicBez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7" y="47"/>
                    <a:pt x="46" y="47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3" y="44"/>
                    <a:pt x="43" y="42"/>
                    <a:pt x="43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9"/>
                    <a:pt x="41" y="39"/>
                    <a:pt x="41" y="39"/>
                  </a:cubicBezTo>
                  <a:cubicBezTo>
                    <a:pt x="43" y="39"/>
                    <a:pt x="43" y="39"/>
                    <a:pt x="43" y="39"/>
                  </a:cubicBezTo>
                  <a:cubicBezTo>
                    <a:pt x="43" y="37"/>
                    <a:pt x="43" y="36"/>
                    <a:pt x="44" y="35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7" y="32"/>
                    <a:pt x="48" y="32"/>
                    <a:pt x="50" y="31"/>
                  </a:cubicBezTo>
                  <a:cubicBezTo>
                    <a:pt x="50" y="29"/>
                    <a:pt x="50" y="29"/>
                    <a:pt x="50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4" y="32"/>
                    <a:pt x="55" y="32"/>
                    <a:pt x="56" y="33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8" y="35"/>
                    <a:pt x="58" y="35"/>
                    <a:pt x="58" y="35"/>
                  </a:cubicBezTo>
                  <a:close/>
                  <a:moveTo>
                    <a:pt x="51" y="46"/>
                  </a:moveTo>
                  <a:cubicBezTo>
                    <a:pt x="55" y="46"/>
                    <a:pt x="57" y="43"/>
                    <a:pt x="57" y="40"/>
                  </a:cubicBezTo>
                  <a:cubicBezTo>
                    <a:pt x="57" y="36"/>
                    <a:pt x="55" y="34"/>
                    <a:pt x="51" y="34"/>
                  </a:cubicBezTo>
                  <a:cubicBezTo>
                    <a:pt x="48" y="34"/>
                    <a:pt x="45" y="36"/>
                    <a:pt x="45" y="40"/>
                  </a:cubicBezTo>
                  <a:cubicBezTo>
                    <a:pt x="45" y="43"/>
                    <a:pt x="48" y="46"/>
                    <a:pt x="51" y="46"/>
                  </a:cubicBezTo>
                  <a:cubicBezTo>
                    <a:pt x="51" y="46"/>
                    <a:pt x="51" y="46"/>
                    <a:pt x="51" y="46"/>
                  </a:cubicBezTo>
                  <a:close/>
                  <a:moveTo>
                    <a:pt x="59" y="12"/>
                  </a:moveTo>
                  <a:cubicBezTo>
                    <a:pt x="62" y="12"/>
                    <a:pt x="62" y="12"/>
                    <a:pt x="62" y="12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59" y="15"/>
                    <a:pt x="59" y="15"/>
                    <a:pt x="59" y="15"/>
                  </a:cubicBezTo>
                  <a:cubicBezTo>
                    <a:pt x="59" y="17"/>
                    <a:pt x="58" y="19"/>
                    <a:pt x="57" y="20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6" y="25"/>
                    <a:pt x="56" y="25"/>
                    <a:pt x="56" y="25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3" y="24"/>
                    <a:pt x="51" y="25"/>
                    <a:pt x="50" y="25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4" y="25"/>
                    <a:pt x="43" y="24"/>
                    <a:pt x="41" y="23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8" y="19"/>
                    <a:pt x="37" y="17"/>
                    <a:pt x="37" y="15"/>
                  </a:cubicBezTo>
                  <a:cubicBezTo>
                    <a:pt x="34" y="15"/>
                    <a:pt x="34" y="15"/>
                    <a:pt x="34" y="15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0"/>
                    <a:pt x="38" y="9"/>
                    <a:pt x="39" y="7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3" y="4"/>
                    <a:pt x="44" y="3"/>
                    <a:pt x="46" y="3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51" y="3"/>
                    <a:pt x="53" y="4"/>
                    <a:pt x="54" y="5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7" y="7"/>
                    <a:pt x="57" y="7"/>
                    <a:pt x="57" y="7"/>
                  </a:cubicBezTo>
                  <a:cubicBezTo>
                    <a:pt x="58" y="8"/>
                    <a:pt x="59" y="10"/>
                    <a:pt x="59" y="12"/>
                  </a:cubicBezTo>
                  <a:close/>
                  <a:moveTo>
                    <a:pt x="48" y="22"/>
                  </a:moveTo>
                  <a:cubicBezTo>
                    <a:pt x="48" y="22"/>
                    <a:pt x="48" y="22"/>
                    <a:pt x="48" y="22"/>
                  </a:cubicBezTo>
                  <a:cubicBezTo>
                    <a:pt x="43" y="22"/>
                    <a:pt x="40" y="18"/>
                    <a:pt x="40" y="14"/>
                  </a:cubicBezTo>
                  <a:cubicBezTo>
                    <a:pt x="40" y="9"/>
                    <a:pt x="43" y="6"/>
                    <a:pt x="48" y="6"/>
                  </a:cubicBezTo>
                  <a:cubicBezTo>
                    <a:pt x="52" y="6"/>
                    <a:pt x="56" y="9"/>
                    <a:pt x="56" y="14"/>
                  </a:cubicBezTo>
                  <a:cubicBezTo>
                    <a:pt x="56" y="18"/>
                    <a:pt x="52" y="22"/>
                    <a:pt x="48" y="2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81015" tIns="40507" rIns="81015" bIns="40507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4806565" y="2666556"/>
            <a:ext cx="305647" cy="305644"/>
            <a:chOff x="5638883" y="5946187"/>
            <a:chExt cx="305647" cy="305644"/>
          </a:xfrm>
        </p:grpSpPr>
        <p:grpSp>
          <p:nvGrpSpPr>
            <p:cNvPr id="70" name="组合 69"/>
            <p:cNvGrpSpPr/>
            <p:nvPr/>
          </p:nvGrpSpPr>
          <p:grpSpPr>
            <a:xfrm>
              <a:off x="5638883" y="5946187"/>
              <a:ext cx="305647" cy="305644"/>
              <a:chOff x="1517330" y="1125257"/>
              <a:chExt cx="2204282" cy="2204282"/>
            </a:xfrm>
          </p:grpSpPr>
          <p:sp>
            <p:nvSpPr>
              <p:cNvPr id="72" name="椭圆 71"/>
              <p:cNvSpPr/>
              <p:nvPr/>
            </p:nvSpPr>
            <p:spPr>
              <a:xfrm>
                <a:off x="1517330" y="1125257"/>
                <a:ext cx="2204282" cy="2204282"/>
              </a:xfrm>
              <a:prstGeom prst="ellipse">
                <a:avLst/>
              </a:prstGeom>
              <a:gradFill>
                <a:gsLst>
                  <a:gs pos="0">
                    <a:srgbClr val="EBEBEB"/>
                  </a:gs>
                  <a:gs pos="100000">
                    <a:srgbClr val="FEFEFE"/>
                  </a:gs>
                </a:gsLst>
                <a:lin ang="7530000" scaled="0"/>
              </a:gradFill>
              <a:ln w="12700">
                <a:solidFill>
                  <a:schemeClr val="bg1"/>
                </a:solidFill>
              </a:ln>
              <a:effectLst>
                <a:outerShdw blurRad="165100" dist="139700" dir="7800000" sx="74000" sy="74000" algn="tr" rotWithShape="0">
                  <a:prstClr val="black">
                    <a:alpha val="5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>
                <a:off x="1719372" y="1327298"/>
                <a:ext cx="1800200" cy="1800200"/>
              </a:xfrm>
              <a:prstGeom prst="ellipse">
                <a:avLst/>
              </a:prstGeom>
              <a:solidFill>
                <a:srgbClr val="217B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1" name="Freeform 6"/>
            <p:cNvSpPr>
              <a:spLocks noEditPoints="1"/>
            </p:cNvSpPr>
            <p:nvPr/>
          </p:nvSpPr>
          <p:spPr bwMode="auto">
            <a:xfrm>
              <a:off x="5694390" y="6035130"/>
              <a:ext cx="194632" cy="113061"/>
            </a:xfrm>
            <a:custGeom>
              <a:avLst/>
              <a:gdLst>
                <a:gd name="T0" fmla="*/ 107 w 165"/>
                <a:gd name="T1" fmla="*/ 104 h 104"/>
                <a:gd name="T2" fmla="*/ 124 w 165"/>
                <a:gd name="T3" fmla="*/ 104 h 104"/>
                <a:gd name="T4" fmla="*/ 124 w 165"/>
                <a:gd name="T5" fmla="*/ 45 h 104"/>
                <a:gd name="T6" fmla="*/ 107 w 165"/>
                <a:gd name="T7" fmla="*/ 61 h 104"/>
                <a:gd name="T8" fmla="*/ 107 w 165"/>
                <a:gd name="T9" fmla="*/ 104 h 104"/>
                <a:gd name="T10" fmla="*/ 132 w 165"/>
                <a:gd name="T11" fmla="*/ 104 h 104"/>
                <a:gd name="T12" fmla="*/ 149 w 165"/>
                <a:gd name="T13" fmla="*/ 104 h 104"/>
                <a:gd name="T14" fmla="*/ 149 w 165"/>
                <a:gd name="T15" fmla="*/ 22 h 104"/>
                <a:gd name="T16" fmla="*/ 132 w 165"/>
                <a:gd name="T17" fmla="*/ 38 h 104"/>
                <a:gd name="T18" fmla="*/ 132 w 165"/>
                <a:gd name="T19" fmla="*/ 104 h 104"/>
                <a:gd name="T20" fmla="*/ 161 w 165"/>
                <a:gd name="T21" fmla="*/ 0 h 104"/>
                <a:gd name="T22" fmla="*/ 164 w 165"/>
                <a:gd name="T23" fmla="*/ 4 h 104"/>
                <a:gd name="T24" fmla="*/ 164 w 165"/>
                <a:gd name="T25" fmla="*/ 5 h 104"/>
                <a:gd name="T26" fmla="*/ 161 w 165"/>
                <a:gd name="T27" fmla="*/ 15 h 104"/>
                <a:gd name="T28" fmla="*/ 161 w 165"/>
                <a:gd name="T29" fmla="*/ 16 h 104"/>
                <a:gd name="T30" fmla="*/ 156 w 165"/>
                <a:gd name="T31" fmla="*/ 17 h 104"/>
                <a:gd name="T32" fmla="*/ 155 w 165"/>
                <a:gd name="T33" fmla="*/ 17 h 104"/>
                <a:gd name="T34" fmla="*/ 153 w 165"/>
                <a:gd name="T35" fmla="*/ 14 h 104"/>
                <a:gd name="T36" fmla="*/ 103 w 165"/>
                <a:gd name="T37" fmla="*/ 61 h 104"/>
                <a:gd name="T38" fmla="*/ 87 w 165"/>
                <a:gd name="T39" fmla="*/ 44 h 104"/>
                <a:gd name="T40" fmla="*/ 74 w 165"/>
                <a:gd name="T41" fmla="*/ 30 h 104"/>
                <a:gd name="T42" fmla="*/ 3 w 165"/>
                <a:gd name="T43" fmla="*/ 96 h 104"/>
                <a:gd name="T44" fmla="*/ 0 w 165"/>
                <a:gd name="T45" fmla="*/ 93 h 104"/>
                <a:gd name="T46" fmla="*/ 74 w 165"/>
                <a:gd name="T47" fmla="*/ 24 h 104"/>
                <a:gd name="T48" fmla="*/ 87 w 165"/>
                <a:gd name="T49" fmla="*/ 37 h 104"/>
                <a:gd name="T50" fmla="*/ 103 w 165"/>
                <a:gd name="T51" fmla="*/ 55 h 104"/>
                <a:gd name="T52" fmla="*/ 150 w 165"/>
                <a:gd name="T53" fmla="*/ 11 h 104"/>
                <a:gd name="T54" fmla="*/ 148 w 165"/>
                <a:gd name="T55" fmla="*/ 9 h 104"/>
                <a:gd name="T56" fmla="*/ 147 w 165"/>
                <a:gd name="T57" fmla="*/ 8 h 104"/>
                <a:gd name="T58" fmla="*/ 149 w 165"/>
                <a:gd name="T59" fmla="*/ 3 h 104"/>
                <a:gd name="T60" fmla="*/ 150 w 165"/>
                <a:gd name="T61" fmla="*/ 3 h 104"/>
                <a:gd name="T62" fmla="*/ 160 w 165"/>
                <a:gd name="T63" fmla="*/ 1 h 104"/>
                <a:gd name="T64" fmla="*/ 161 w 165"/>
                <a:gd name="T65" fmla="*/ 0 h 104"/>
                <a:gd name="T66" fmla="*/ 7 w 165"/>
                <a:gd name="T67" fmla="*/ 104 h 104"/>
                <a:gd name="T68" fmla="*/ 24 w 165"/>
                <a:gd name="T69" fmla="*/ 104 h 104"/>
                <a:gd name="T70" fmla="*/ 24 w 165"/>
                <a:gd name="T71" fmla="*/ 81 h 104"/>
                <a:gd name="T72" fmla="*/ 7 w 165"/>
                <a:gd name="T73" fmla="*/ 97 h 104"/>
                <a:gd name="T74" fmla="*/ 7 w 165"/>
                <a:gd name="T75" fmla="*/ 104 h 104"/>
                <a:gd name="T76" fmla="*/ 32 w 165"/>
                <a:gd name="T77" fmla="*/ 104 h 104"/>
                <a:gd name="T78" fmla="*/ 49 w 165"/>
                <a:gd name="T79" fmla="*/ 104 h 104"/>
                <a:gd name="T80" fmla="*/ 49 w 165"/>
                <a:gd name="T81" fmla="*/ 58 h 104"/>
                <a:gd name="T82" fmla="*/ 32 w 165"/>
                <a:gd name="T83" fmla="*/ 74 h 104"/>
                <a:gd name="T84" fmla="*/ 32 w 165"/>
                <a:gd name="T85" fmla="*/ 104 h 104"/>
                <a:gd name="T86" fmla="*/ 57 w 165"/>
                <a:gd name="T87" fmla="*/ 50 h 104"/>
                <a:gd name="T88" fmla="*/ 57 w 165"/>
                <a:gd name="T89" fmla="*/ 104 h 104"/>
                <a:gd name="T90" fmla="*/ 74 w 165"/>
                <a:gd name="T91" fmla="*/ 104 h 104"/>
                <a:gd name="T92" fmla="*/ 74 w 165"/>
                <a:gd name="T93" fmla="*/ 34 h 104"/>
                <a:gd name="T94" fmla="*/ 74 w 165"/>
                <a:gd name="T95" fmla="*/ 34 h 104"/>
                <a:gd name="T96" fmla="*/ 57 w 165"/>
                <a:gd name="T97" fmla="*/ 50 h 104"/>
                <a:gd name="T98" fmla="*/ 82 w 165"/>
                <a:gd name="T99" fmla="*/ 43 h 104"/>
                <a:gd name="T100" fmla="*/ 82 w 165"/>
                <a:gd name="T101" fmla="*/ 104 h 104"/>
                <a:gd name="T102" fmla="*/ 87 w 165"/>
                <a:gd name="T103" fmla="*/ 104 h 104"/>
                <a:gd name="T104" fmla="*/ 99 w 165"/>
                <a:gd name="T105" fmla="*/ 104 h 104"/>
                <a:gd name="T106" fmla="*/ 99 w 165"/>
                <a:gd name="T107" fmla="*/ 61 h 104"/>
                <a:gd name="T108" fmla="*/ 87 w 165"/>
                <a:gd name="T109" fmla="*/ 48 h 104"/>
                <a:gd name="T110" fmla="*/ 82 w 165"/>
                <a:gd name="T111" fmla="*/ 4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5" h="104">
                  <a:moveTo>
                    <a:pt x="107" y="104"/>
                  </a:moveTo>
                  <a:cubicBezTo>
                    <a:pt x="124" y="104"/>
                    <a:pt x="124" y="104"/>
                    <a:pt x="124" y="104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07" y="61"/>
                    <a:pt x="107" y="61"/>
                    <a:pt x="107" y="61"/>
                  </a:cubicBezTo>
                  <a:cubicBezTo>
                    <a:pt x="107" y="104"/>
                    <a:pt x="107" y="104"/>
                    <a:pt x="107" y="104"/>
                  </a:cubicBezTo>
                  <a:close/>
                  <a:moveTo>
                    <a:pt x="132" y="104"/>
                  </a:moveTo>
                  <a:cubicBezTo>
                    <a:pt x="149" y="104"/>
                    <a:pt x="149" y="104"/>
                    <a:pt x="149" y="104"/>
                  </a:cubicBezTo>
                  <a:cubicBezTo>
                    <a:pt x="149" y="22"/>
                    <a:pt x="149" y="22"/>
                    <a:pt x="149" y="22"/>
                  </a:cubicBezTo>
                  <a:cubicBezTo>
                    <a:pt x="132" y="38"/>
                    <a:pt x="132" y="38"/>
                    <a:pt x="132" y="38"/>
                  </a:cubicBezTo>
                  <a:cubicBezTo>
                    <a:pt x="132" y="104"/>
                    <a:pt x="132" y="104"/>
                    <a:pt x="132" y="104"/>
                  </a:cubicBezTo>
                  <a:close/>
                  <a:moveTo>
                    <a:pt x="161" y="0"/>
                  </a:moveTo>
                  <a:cubicBezTo>
                    <a:pt x="164" y="0"/>
                    <a:pt x="165" y="2"/>
                    <a:pt x="164" y="4"/>
                  </a:cubicBezTo>
                  <a:cubicBezTo>
                    <a:pt x="164" y="5"/>
                    <a:pt x="164" y="5"/>
                    <a:pt x="164" y="5"/>
                  </a:cubicBezTo>
                  <a:cubicBezTo>
                    <a:pt x="163" y="8"/>
                    <a:pt x="162" y="12"/>
                    <a:pt x="161" y="15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0" y="19"/>
                    <a:pt x="158" y="19"/>
                    <a:pt x="156" y="17"/>
                  </a:cubicBezTo>
                  <a:cubicBezTo>
                    <a:pt x="155" y="17"/>
                    <a:pt x="155" y="17"/>
                    <a:pt x="155" y="17"/>
                  </a:cubicBezTo>
                  <a:cubicBezTo>
                    <a:pt x="154" y="16"/>
                    <a:pt x="154" y="15"/>
                    <a:pt x="153" y="14"/>
                  </a:cubicBezTo>
                  <a:cubicBezTo>
                    <a:pt x="103" y="61"/>
                    <a:pt x="103" y="61"/>
                    <a:pt x="103" y="61"/>
                  </a:cubicBezTo>
                  <a:cubicBezTo>
                    <a:pt x="87" y="44"/>
                    <a:pt x="87" y="44"/>
                    <a:pt x="87" y="44"/>
                  </a:cubicBezTo>
                  <a:cubicBezTo>
                    <a:pt x="74" y="30"/>
                    <a:pt x="74" y="30"/>
                    <a:pt x="74" y="30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103" y="55"/>
                    <a:pt x="103" y="55"/>
                    <a:pt x="103" y="55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49" y="10"/>
                    <a:pt x="148" y="9"/>
                    <a:pt x="148" y="9"/>
                  </a:cubicBezTo>
                  <a:cubicBezTo>
                    <a:pt x="147" y="8"/>
                    <a:pt x="147" y="8"/>
                    <a:pt x="147" y="8"/>
                  </a:cubicBezTo>
                  <a:cubicBezTo>
                    <a:pt x="145" y="6"/>
                    <a:pt x="146" y="4"/>
                    <a:pt x="149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2" y="2"/>
                    <a:pt x="157" y="1"/>
                    <a:pt x="160" y="1"/>
                  </a:cubicBezTo>
                  <a:cubicBezTo>
                    <a:pt x="161" y="0"/>
                    <a:pt x="161" y="0"/>
                    <a:pt x="161" y="0"/>
                  </a:cubicBezTo>
                  <a:close/>
                  <a:moveTo>
                    <a:pt x="7" y="104"/>
                  </a:moveTo>
                  <a:cubicBezTo>
                    <a:pt x="24" y="104"/>
                    <a:pt x="24" y="104"/>
                    <a:pt x="24" y="104"/>
                  </a:cubicBezTo>
                  <a:cubicBezTo>
                    <a:pt x="24" y="81"/>
                    <a:pt x="24" y="81"/>
                    <a:pt x="24" y="81"/>
                  </a:cubicBezTo>
                  <a:cubicBezTo>
                    <a:pt x="7" y="97"/>
                    <a:pt x="7" y="97"/>
                    <a:pt x="7" y="97"/>
                  </a:cubicBezTo>
                  <a:cubicBezTo>
                    <a:pt x="7" y="104"/>
                    <a:pt x="7" y="104"/>
                    <a:pt x="7" y="104"/>
                  </a:cubicBezTo>
                  <a:close/>
                  <a:moveTo>
                    <a:pt x="32" y="104"/>
                  </a:moveTo>
                  <a:cubicBezTo>
                    <a:pt x="49" y="104"/>
                    <a:pt x="49" y="104"/>
                    <a:pt x="49" y="104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32" y="74"/>
                    <a:pt x="32" y="74"/>
                    <a:pt x="32" y="74"/>
                  </a:cubicBezTo>
                  <a:cubicBezTo>
                    <a:pt x="32" y="104"/>
                    <a:pt x="32" y="104"/>
                    <a:pt x="32" y="104"/>
                  </a:cubicBezTo>
                  <a:close/>
                  <a:moveTo>
                    <a:pt x="57" y="50"/>
                  </a:moveTo>
                  <a:cubicBezTo>
                    <a:pt x="57" y="104"/>
                    <a:pt x="57" y="104"/>
                    <a:pt x="57" y="104"/>
                  </a:cubicBezTo>
                  <a:cubicBezTo>
                    <a:pt x="74" y="104"/>
                    <a:pt x="74" y="104"/>
                    <a:pt x="74" y="104"/>
                  </a:cubicBezTo>
                  <a:cubicBezTo>
                    <a:pt x="74" y="34"/>
                    <a:pt x="74" y="34"/>
                    <a:pt x="74" y="34"/>
                  </a:cubicBezTo>
                  <a:cubicBezTo>
                    <a:pt x="74" y="34"/>
                    <a:pt x="74" y="34"/>
                    <a:pt x="74" y="34"/>
                  </a:cubicBezTo>
                  <a:cubicBezTo>
                    <a:pt x="57" y="50"/>
                    <a:pt x="57" y="50"/>
                    <a:pt x="57" y="50"/>
                  </a:cubicBezTo>
                  <a:close/>
                  <a:moveTo>
                    <a:pt x="82" y="43"/>
                  </a:moveTo>
                  <a:cubicBezTo>
                    <a:pt x="82" y="104"/>
                    <a:pt x="82" y="104"/>
                    <a:pt x="82" y="104"/>
                  </a:cubicBezTo>
                  <a:cubicBezTo>
                    <a:pt x="87" y="104"/>
                    <a:pt x="87" y="104"/>
                    <a:pt x="87" y="104"/>
                  </a:cubicBezTo>
                  <a:cubicBezTo>
                    <a:pt x="99" y="104"/>
                    <a:pt x="99" y="104"/>
                    <a:pt x="99" y="104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87" y="48"/>
                    <a:pt x="87" y="48"/>
                    <a:pt x="87" y="48"/>
                  </a:cubicBezTo>
                  <a:lnTo>
                    <a:pt x="82" y="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3467448" y="2666556"/>
            <a:ext cx="305647" cy="305644"/>
            <a:chOff x="4299766" y="5946187"/>
            <a:chExt cx="305647" cy="305644"/>
          </a:xfrm>
        </p:grpSpPr>
        <p:grpSp>
          <p:nvGrpSpPr>
            <p:cNvPr id="75" name="组合 74"/>
            <p:cNvGrpSpPr/>
            <p:nvPr/>
          </p:nvGrpSpPr>
          <p:grpSpPr>
            <a:xfrm>
              <a:off x="4299766" y="5946187"/>
              <a:ext cx="305647" cy="305644"/>
              <a:chOff x="1517330" y="1125257"/>
              <a:chExt cx="2204282" cy="2204282"/>
            </a:xfrm>
          </p:grpSpPr>
          <p:sp>
            <p:nvSpPr>
              <p:cNvPr id="77" name="椭圆 76"/>
              <p:cNvSpPr/>
              <p:nvPr/>
            </p:nvSpPr>
            <p:spPr>
              <a:xfrm>
                <a:off x="1517330" y="1125257"/>
                <a:ext cx="2204282" cy="2204282"/>
              </a:xfrm>
              <a:prstGeom prst="ellipse">
                <a:avLst/>
              </a:prstGeom>
              <a:gradFill>
                <a:gsLst>
                  <a:gs pos="0">
                    <a:srgbClr val="EBEBEB"/>
                  </a:gs>
                  <a:gs pos="100000">
                    <a:srgbClr val="FEFEFE"/>
                  </a:gs>
                </a:gsLst>
                <a:lin ang="7530000" scaled="0"/>
              </a:gradFill>
              <a:ln w="12700">
                <a:solidFill>
                  <a:schemeClr val="bg1"/>
                </a:solidFill>
              </a:ln>
              <a:effectLst>
                <a:outerShdw blurRad="165100" dist="139700" dir="7800000" sx="74000" sy="74000" algn="tr" rotWithShape="0">
                  <a:prstClr val="black">
                    <a:alpha val="5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>
                <a:off x="1719372" y="1327298"/>
                <a:ext cx="1800200" cy="1800200"/>
              </a:xfrm>
              <a:prstGeom prst="ellipse">
                <a:avLst/>
              </a:prstGeom>
              <a:solidFill>
                <a:srgbClr val="217B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6" name="Freeform 45"/>
            <p:cNvSpPr>
              <a:spLocks noEditPoints="1"/>
            </p:cNvSpPr>
            <p:nvPr/>
          </p:nvSpPr>
          <p:spPr bwMode="auto">
            <a:xfrm>
              <a:off x="4381353" y="6022165"/>
              <a:ext cx="142472" cy="146367"/>
            </a:xfrm>
            <a:custGeom>
              <a:avLst/>
              <a:gdLst>
                <a:gd name="T0" fmla="*/ 40 w 46"/>
                <a:gd name="T1" fmla="*/ 28 h 51"/>
                <a:gd name="T2" fmla="*/ 35 w 46"/>
                <a:gd name="T3" fmla="*/ 41 h 51"/>
                <a:gd name="T4" fmla="*/ 34 w 46"/>
                <a:gd name="T5" fmla="*/ 34 h 51"/>
                <a:gd name="T6" fmla="*/ 29 w 46"/>
                <a:gd name="T7" fmla="*/ 30 h 51"/>
                <a:gd name="T8" fmla="*/ 29 w 46"/>
                <a:gd name="T9" fmla="*/ 30 h 51"/>
                <a:gd name="T10" fmla="*/ 27 w 46"/>
                <a:gd name="T11" fmla="*/ 30 h 51"/>
                <a:gd name="T12" fmla="*/ 25 w 46"/>
                <a:gd name="T13" fmla="*/ 35 h 51"/>
                <a:gd name="T14" fmla="*/ 24 w 46"/>
                <a:gd name="T15" fmla="*/ 38 h 51"/>
                <a:gd name="T16" fmla="*/ 24 w 46"/>
                <a:gd name="T17" fmla="*/ 32 h 51"/>
                <a:gd name="T18" fmla="*/ 24 w 46"/>
                <a:gd name="T19" fmla="*/ 31 h 51"/>
                <a:gd name="T20" fmla="*/ 23 w 46"/>
                <a:gd name="T21" fmla="*/ 30 h 51"/>
                <a:gd name="T22" fmla="*/ 22 w 46"/>
                <a:gd name="T23" fmla="*/ 31 h 51"/>
                <a:gd name="T24" fmla="*/ 22 w 46"/>
                <a:gd name="T25" fmla="*/ 32 h 51"/>
                <a:gd name="T26" fmla="*/ 21 w 46"/>
                <a:gd name="T27" fmla="*/ 38 h 51"/>
                <a:gd name="T28" fmla="*/ 20 w 46"/>
                <a:gd name="T29" fmla="*/ 35 h 51"/>
                <a:gd name="T30" fmla="*/ 19 w 46"/>
                <a:gd name="T31" fmla="*/ 30 h 51"/>
                <a:gd name="T32" fmla="*/ 15 w 46"/>
                <a:gd name="T33" fmla="*/ 30 h 51"/>
                <a:gd name="T34" fmla="*/ 15 w 46"/>
                <a:gd name="T35" fmla="*/ 30 h 51"/>
                <a:gd name="T36" fmla="*/ 11 w 46"/>
                <a:gd name="T37" fmla="*/ 34 h 51"/>
                <a:gd name="T38" fmla="*/ 10 w 46"/>
                <a:gd name="T39" fmla="*/ 41 h 51"/>
                <a:gd name="T40" fmla="*/ 5 w 46"/>
                <a:gd name="T41" fmla="*/ 28 h 51"/>
                <a:gd name="T42" fmla="*/ 23 w 46"/>
                <a:gd name="T43" fmla="*/ 11 h 51"/>
                <a:gd name="T44" fmla="*/ 23 w 46"/>
                <a:gd name="T45" fmla="*/ 14 h 51"/>
                <a:gd name="T46" fmla="*/ 25 w 46"/>
                <a:gd name="T47" fmla="*/ 15 h 51"/>
                <a:gd name="T48" fmla="*/ 28 w 46"/>
                <a:gd name="T49" fmla="*/ 13 h 51"/>
                <a:gd name="T50" fmla="*/ 32 w 46"/>
                <a:gd name="T51" fmla="*/ 11 h 51"/>
                <a:gd name="T52" fmla="*/ 34 w 46"/>
                <a:gd name="T53" fmla="*/ 9 h 51"/>
                <a:gd name="T54" fmla="*/ 34 w 46"/>
                <a:gd name="T55" fmla="*/ 7 h 51"/>
                <a:gd name="T56" fmla="*/ 32 w 46"/>
                <a:gd name="T57" fmla="*/ 5 h 51"/>
                <a:gd name="T58" fmla="*/ 28 w 46"/>
                <a:gd name="T59" fmla="*/ 3 h 51"/>
                <a:gd name="T60" fmla="*/ 25 w 46"/>
                <a:gd name="T61" fmla="*/ 1 h 51"/>
                <a:gd name="T62" fmla="*/ 23 w 46"/>
                <a:gd name="T63" fmla="*/ 2 h 51"/>
                <a:gd name="T64" fmla="*/ 23 w 46"/>
                <a:gd name="T65" fmla="*/ 5 h 51"/>
                <a:gd name="T66" fmla="*/ 0 w 46"/>
                <a:gd name="T67" fmla="*/ 28 h 51"/>
                <a:gd name="T68" fmla="*/ 23 w 46"/>
                <a:gd name="T69" fmla="*/ 51 h 51"/>
                <a:gd name="T70" fmla="*/ 46 w 46"/>
                <a:gd name="T71" fmla="*/ 28 h 51"/>
                <a:gd name="T72" fmla="*/ 40 w 46"/>
                <a:gd name="T73" fmla="*/ 28 h 51"/>
                <a:gd name="T74" fmla="*/ 23 w 46"/>
                <a:gd name="T75" fmla="*/ 19 h 51"/>
                <a:gd name="T76" fmla="*/ 28 w 46"/>
                <a:gd name="T77" fmla="*/ 24 h 51"/>
                <a:gd name="T78" fmla="*/ 23 w 46"/>
                <a:gd name="T79" fmla="*/ 29 h 51"/>
                <a:gd name="T80" fmla="*/ 17 w 46"/>
                <a:gd name="T81" fmla="*/ 24 h 51"/>
                <a:gd name="T82" fmla="*/ 23 w 46"/>
                <a:gd name="T83" fmla="*/ 19 h 51"/>
                <a:gd name="T84" fmla="*/ 30 w 46"/>
                <a:gd name="T85" fmla="*/ 37 h 51"/>
                <a:gd name="T86" fmla="*/ 30 w 46"/>
                <a:gd name="T87" fmla="*/ 37 h 51"/>
                <a:gd name="T88" fmla="*/ 30 w 46"/>
                <a:gd name="T89" fmla="*/ 37 h 51"/>
                <a:gd name="T90" fmla="*/ 30 w 46"/>
                <a:gd name="T91" fmla="*/ 44 h 51"/>
                <a:gd name="T92" fmla="*/ 30 w 46"/>
                <a:gd name="T93" fmla="*/ 44 h 51"/>
                <a:gd name="T94" fmla="*/ 29 w 46"/>
                <a:gd name="T95" fmla="*/ 37 h 51"/>
                <a:gd name="T96" fmla="*/ 30 w 46"/>
                <a:gd name="T97" fmla="*/ 37 h 51"/>
                <a:gd name="T98" fmla="*/ 15 w 46"/>
                <a:gd name="T99" fmla="*/ 37 h 51"/>
                <a:gd name="T100" fmla="*/ 15 w 46"/>
                <a:gd name="T101" fmla="*/ 37 h 51"/>
                <a:gd name="T102" fmla="*/ 15 w 46"/>
                <a:gd name="T103" fmla="*/ 44 h 51"/>
                <a:gd name="T104" fmla="*/ 14 w 46"/>
                <a:gd name="T105" fmla="*/ 44 h 51"/>
                <a:gd name="T106" fmla="*/ 14 w 46"/>
                <a:gd name="T107" fmla="*/ 37 h 51"/>
                <a:gd name="T108" fmla="*/ 15 w 46"/>
                <a:gd name="T109" fmla="*/ 3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6" h="51">
                  <a:moveTo>
                    <a:pt x="40" y="28"/>
                  </a:moveTo>
                  <a:cubicBezTo>
                    <a:pt x="40" y="33"/>
                    <a:pt x="38" y="38"/>
                    <a:pt x="35" y="41"/>
                  </a:cubicBezTo>
                  <a:cubicBezTo>
                    <a:pt x="34" y="38"/>
                    <a:pt x="34" y="35"/>
                    <a:pt x="34" y="34"/>
                  </a:cubicBezTo>
                  <a:cubicBezTo>
                    <a:pt x="33" y="31"/>
                    <a:pt x="30" y="30"/>
                    <a:pt x="29" y="30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1"/>
                    <a:pt x="24" y="31"/>
                  </a:cubicBezTo>
                  <a:cubicBezTo>
                    <a:pt x="24" y="31"/>
                    <a:pt x="23" y="30"/>
                    <a:pt x="23" y="30"/>
                  </a:cubicBezTo>
                  <a:cubicBezTo>
                    <a:pt x="22" y="30"/>
                    <a:pt x="22" y="31"/>
                    <a:pt x="22" y="31"/>
                  </a:cubicBezTo>
                  <a:cubicBezTo>
                    <a:pt x="22" y="31"/>
                    <a:pt x="22" y="32"/>
                    <a:pt x="22" y="32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1" y="31"/>
                    <a:pt x="11" y="34"/>
                  </a:cubicBezTo>
                  <a:cubicBezTo>
                    <a:pt x="10" y="35"/>
                    <a:pt x="10" y="37"/>
                    <a:pt x="10" y="41"/>
                  </a:cubicBezTo>
                  <a:cubicBezTo>
                    <a:pt x="7" y="37"/>
                    <a:pt x="5" y="33"/>
                    <a:pt x="5" y="28"/>
                  </a:cubicBezTo>
                  <a:cubicBezTo>
                    <a:pt x="5" y="19"/>
                    <a:pt x="13" y="11"/>
                    <a:pt x="23" y="11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3" y="15"/>
                    <a:pt x="24" y="15"/>
                    <a:pt x="25" y="15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2"/>
                    <a:pt x="30" y="11"/>
                    <a:pt x="32" y="11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6" y="8"/>
                    <a:pt x="36" y="7"/>
                    <a:pt x="34" y="7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0" y="4"/>
                    <a:pt x="29" y="3"/>
                    <a:pt x="28" y="3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4" y="0"/>
                    <a:pt x="23" y="1"/>
                    <a:pt x="23" y="2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10" y="5"/>
                    <a:pt x="0" y="16"/>
                    <a:pt x="0" y="28"/>
                  </a:cubicBezTo>
                  <a:cubicBezTo>
                    <a:pt x="0" y="41"/>
                    <a:pt x="10" y="51"/>
                    <a:pt x="23" y="51"/>
                  </a:cubicBezTo>
                  <a:cubicBezTo>
                    <a:pt x="35" y="51"/>
                    <a:pt x="46" y="41"/>
                    <a:pt x="46" y="28"/>
                  </a:cubicBezTo>
                  <a:cubicBezTo>
                    <a:pt x="40" y="28"/>
                    <a:pt x="40" y="28"/>
                    <a:pt x="40" y="28"/>
                  </a:cubicBezTo>
                  <a:close/>
                  <a:moveTo>
                    <a:pt x="23" y="19"/>
                  </a:moveTo>
                  <a:cubicBezTo>
                    <a:pt x="26" y="19"/>
                    <a:pt x="28" y="21"/>
                    <a:pt x="28" y="24"/>
                  </a:cubicBezTo>
                  <a:cubicBezTo>
                    <a:pt x="28" y="27"/>
                    <a:pt x="26" y="29"/>
                    <a:pt x="23" y="29"/>
                  </a:cubicBezTo>
                  <a:cubicBezTo>
                    <a:pt x="20" y="29"/>
                    <a:pt x="17" y="27"/>
                    <a:pt x="17" y="24"/>
                  </a:cubicBezTo>
                  <a:cubicBezTo>
                    <a:pt x="17" y="21"/>
                    <a:pt x="20" y="19"/>
                    <a:pt x="23" y="19"/>
                  </a:cubicBezTo>
                  <a:close/>
                  <a:moveTo>
                    <a:pt x="30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30" y="37"/>
                    <a:pt x="30" y="37"/>
                    <a:pt x="30" y="37"/>
                  </a:cubicBezTo>
                  <a:close/>
                  <a:moveTo>
                    <a:pt x="15" y="37"/>
                  </a:moveTo>
                  <a:cubicBezTo>
                    <a:pt x="15" y="37"/>
                    <a:pt x="15" y="37"/>
                    <a:pt x="15" y="37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4"/>
                    <a:pt x="14" y="44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4" y="37"/>
                    <a:pt x="15" y="37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81015" tIns="40507" rIns="81015" bIns="40507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3908072" y="2666556"/>
            <a:ext cx="305647" cy="305644"/>
            <a:chOff x="4740390" y="5946187"/>
            <a:chExt cx="305647" cy="305644"/>
          </a:xfrm>
        </p:grpSpPr>
        <p:grpSp>
          <p:nvGrpSpPr>
            <p:cNvPr id="80" name="组合 79"/>
            <p:cNvGrpSpPr/>
            <p:nvPr/>
          </p:nvGrpSpPr>
          <p:grpSpPr>
            <a:xfrm>
              <a:off x="4740390" y="5946187"/>
              <a:ext cx="305647" cy="305644"/>
              <a:chOff x="1517330" y="1125257"/>
              <a:chExt cx="2204282" cy="2204282"/>
            </a:xfrm>
          </p:grpSpPr>
          <p:sp>
            <p:nvSpPr>
              <p:cNvPr id="82" name="椭圆 81"/>
              <p:cNvSpPr/>
              <p:nvPr/>
            </p:nvSpPr>
            <p:spPr>
              <a:xfrm>
                <a:off x="1517330" y="1125257"/>
                <a:ext cx="2204282" cy="2204282"/>
              </a:xfrm>
              <a:prstGeom prst="ellipse">
                <a:avLst/>
              </a:prstGeom>
              <a:gradFill>
                <a:gsLst>
                  <a:gs pos="0">
                    <a:srgbClr val="EBEBEB"/>
                  </a:gs>
                  <a:gs pos="100000">
                    <a:srgbClr val="FEFEFE"/>
                  </a:gs>
                </a:gsLst>
                <a:lin ang="7530000" scaled="0"/>
              </a:gradFill>
              <a:ln w="12700">
                <a:solidFill>
                  <a:schemeClr val="bg1"/>
                </a:solidFill>
              </a:ln>
              <a:effectLst>
                <a:outerShdw blurRad="165100" dist="139700" dir="7800000" sx="74000" sy="74000" algn="tr" rotWithShape="0">
                  <a:prstClr val="black">
                    <a:alpha val="5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" name="椭圆 82"/>
              <p:cNvSpPr/>
              <p:nvPr/>
            </p:nvSpPr>
            <p:spPr>
              <a:xfrm>
                <a:off x="1719372" y="1327298"/>
                <a:ext cx="1800200" cy="1800200"/>
              </a:xfrm>
              <a:prstGeom prst="ellipse">
                <a:avLst/>
              </a:prstGeom>
              <a:solidFill>
                <a:srgbClr val="217B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1" name="Freeform 39"/>
            <p:cNvSpPr>
              <a:spLocks noEditPoints="1"/>
            </p:cNvSpPr>
            <p:nvPr/>
          </p:nvSpPr>
          <p:spPr bwMode="auto">
            <a:xfrm>
              <a:off x="4814511" y="6022165"/>
              <a:ext cx="157403" cy="145529"/>
            </a:xfrm>
            <a:custGeom>
              <a:avLst/>
              <a:gdLst>
                <a:gd name="T0" fmla="*/ 43 w 57"/>
                <a:gd name="T1" fmla="*/ 9 h 58"/>
                <a:gd name="T2" fmla="*/ 4 w 57"/>
                <a:gd name="T3" fmla="*/ 22 h 58"/>
                <a:gd name="T4" fmla="*/ 5 w 57"/>
                <a:gd name="T5" fmla="*/ 25 h 58"/>
                <a:gd name="T6" fmla="*/ 6 w 57"/>
                <a:gd name="T7" fmla="*/ 30 h 58"/>
                <a:gd name="T8" fmla="*/ 7 w 57"/>
                <a:gd name="T9" fmla="*/ 35 h 58"/>
                <a:gd name="T10" fmla="*/ 10 w 57"/>
                <a:gd name="T11" fmla="*/ 39 h 58"/>
                <a:gd name="T12" fmla="*/ 12 w 57"/>
                <a:gd name="T13" fmla="*/ 41 h 58"/>
                <a:gd name="T14" fmla="*/ 13 w 57"/>
                <a:gd name="T15" fmla="*/ 49 h 58"/>
                <a:gd name="T16" fmla="*/ 16 w 57"/>
                <a:gd name="T17" fmla="*/ 52 h 58"/>
                <a:gd name="T18" fmla="*/ 17 w 57"/>
                <a:gd name="T19" fmla="*/ 51 h 58"/>
                <a:gd name="T20" fmla="*/ 18 w 57"/>
                <a:gd name="T21" fmla="*/ 47 h 58"/>
                <a:gd name="T22" fmla="*/ 20 w 57"/>
                <a:gd name="T23" fmla="*/ 41 h 58"/>
                <a:gd name="T24" fmla="*/ 24 w 57"/>
                <a:gd name="T25" fmla="*/ 36 h 58"/>
                <a:gd name="T26" fmla="*/ 26 w 57"/>
                <a:gd name="T27" fmla="*/ 33 h 58"/>
                <a:gd name="T28" fmla="*/ 22 w 57"/>
                <a:gd name="T29" fmla="*/ 30 h 58"/>
                <a:gd name="T30" fmla="*/ 19 w 57"/>
                <a:gd name="T31" fmla="*/ 29 h 58"/>
                <a:gd name="T32" fmla="*/ 16 w 57"/>
                <a:gd name="T33" fmla="*/ 26 h 58"/>
                <a:gd name="T34" fmla="*/ 12 w 57"/>
                <a:gd name="T35" fmla="*/ 24 h 58"/>
                <a:gd name="T36" fmla="*/ 8 w 57"/>
                <a:gd name="T37" fmla="*/ 24 h 58"/>
                <a:gd name="T38" fmla="*/ 6 w 57"/>
                <a:gd name="T39" fmla="*/ 22 h 58"/>
                <a:gd name="T40" fmla="*/ 6 w 57"/>
                <a:gd name="T41" fmla="*/ 18 h 58"/>
                <a:gd name="T42" fmla="*/ 4 w 57"/>
                <a:gd name="T43" fmla="*/ 19 h 58"/>
                <a:gd name="T44" fmla="*/ 6 w 57"/>
                <a:gd name="T45" fmla="*/ 15 h 58"/>
                <a:gd name="T46" fmla="*/ 9 w 57"/>
                <a:gd name="T47" fmla="*/ 15 h 58"/>
                <a:gd name="T48" fmla="*/ 11 w 57"/>
                <a:gd name="T49" fmla="*/ 13 h 58"/>
                <a:gd name="T50" fmla="*/ 15 w 57"/>
                <a:gd name="T51" fmla="*/ 9 h 58"/>
                <a:gd name="T52" fmla="*/ 16 w 57"/>
                <a:gd name="T53" fmla="*/ 8 h 58"/>
                <a:gd name="T54" fmla="*/ 21 w 57"/>
                <a:gd name="T55" fmla="*/ 6 h 58"/>
                <a:gd name="T56" fmla="*/ 17 w 57"/>
                <a:gd name="T57" fmla="*/ 4 h 58"/>
                <a:gd name="T58" fmla="*/ 16 w 57"/>
                <a:gd name="T59" fmla="*/ 4 h 58"/>
                <a:gd name="T60" fmla="*/ 24 w 57"/>
                <a:gd name="T61" fmla="*/ 1 h 58"/>
                <a:gd name="T62" fmla="*/ 27 w 57"/>
                <a:gd name="T63" fmla="*/ 3 h 58"/>
                <a:gd name="T64" fmla="*/ 41 w 57"/>
                <a:gd name="T65" fmla="*/ 3 h 58"/>
                <a:gd name="T66" fmla="*/ 39 w 57"/>
                <a:gd name="T67" fmla="*/ 6 h 58"/>
                <a:gd name="T68" fmla="*/ 42 w 57"/>
                <a:gd name="T69" fmla="*/ 10 h 58"/>
                <a:gd name="T70" fmla="*/ 44 w 57"/>
                <a:gd name="T71" fmla="*/ 10 h 58"/>
                <a:gd name="T72" fmla="*/ 46 w 57"/>
                <a:gd name="T73" fmla="*/ 9 h 58"/>
                <a:gd name="T74" fmla="*/ 48 w 57"/>
                <a:gd name="T75" fmla="*/ 12 h 58"/>
                <a:gd name="T76" fmla="*/ 50 w 57"/>
                <a:gd name="T77" fmla="*/ 13 h 58"/>
                <a:gd name="T78" fmla="*/ 47 w 57"/>
                <a:gd name="T79" fmla="*/ 14 h 58"/>
                <a:gd name="T80" fmla="*/ 44 w 57"/>
                <a:gd name="T81" fmla="*/ 12 h 58"/>
                <a:gd name="T82" fmla="*/ 40 w 57"/>
                <a:gd name="T83" fmla="*/ 12 h 58"/>
                <a:gd name="T84" fmla="*/ 36 w 57"/>
                <a:gd name="T85" fmla="*/ 15 h 58"/>
                <a:gd name="T86" fmla="*/ 34 w 57"/>
                <a:gd name="T87" fmla="*/ 20 h 58"/>
                <a:gd name="T88" fmla="*/ 36 w 57"/>
                <a:gd name="T89" fmla="*/ 25 h 58"/>
                <a:gd name="T90" fmla="*/ 40 w 57"/>
                <a:gd name="T91" fmla="*/ 27 h 58"/>
                <a:gd name="T92" fmla="*/ 45 w 57"/>
                <a:gd name="T93" fmla="*/ 27 h 58"/>
                <a:gd name="T94" fmla="*/ 47 w 57"/>
                <a:gd name="T95" fmla="*/ 30 h 58"/>
                <a:gd name="T96" fmla="*/ 47 w 57"/>
                <a:gd name="T97" fmla="*/ 35 h 58"/>
                <a:gd name="T98" fmla="*/ 47 w 57"/>
                <a:gd name="T99" fmla="*/ 40 h 58"/>
                <a:gd name="T100" fmla="*/ 50 w 57"/>
                <a:gd name="T101" fmla="*/ 45 h 58"/>
                <a:gd name="T102" fmla="*/ 53 w 57"/>
                <a:gd name="T103" fmla="*/ 41 h 58"/>
                <a:gd name="T104" fmla="*/ 56 w 57"/>
                <a:gd name="T105" fmla="*/ 34 h 58"/>
                <a:gd name="T106" fmla="*/ 56 w 57"/>
                <a:gd name="T107" fmla="*/ 26 h 58"/>
                <a:gd name="T108" fmla="*/ 54 w 57"/>
                <a:gd name="T109" fmla="*/ 19 h 58"/>
                <a:gd name="T110" fmla="*/ 52 w 57"/>
                <a:gd name="T111" fmla="*/ 16 h 58"/>
                <a:gd name="T112" fmla="*/ 55 w 57"/>
                <a:gd name="T113" fmla="*/ 20 h 58"/>
                <a:gd name="T114" fmla="*/ 39 w 57"/>
                <a:gd name="T115" fmla="*/ 5 h 58"/>
                <a:gd name="T116" fmla="*/ 37 w 57"/>
                <a:gd name="T117" fmla="*/ 3 h 58"/>
                <a:gd name="T118" fmla="*/ 38 w 57"/>
                <a:gd name="T119" fmla="*/ 5 h 58"/>
                <a:gd name="T120" fmla="*/ 36 w 57"/>
                <a:gd name="T121" fmla="*/ 2 h 58"/>
                <a:gd name="T122" fmla="*/ 54 w 57"/>
                <a:gd name="T123" fmla="*/ 4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7" h="58">
                  <a:moveTo>
                    <a:pt x="3" y="17"/>
                  </a:moveTo>
                  <a:cubicBezTo>
                    <a:pt x="3" y="17"/>
                    <a:pt x="3" y="17"/>
                    <a:pt x="3" y="17"/>
                  </a:cubicBezTo>
                  <a:cubicBezTo>
                    <a:pt x="3" y="17"/>
                    <a:pt x="2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17"/>
                    <a:pt x="3" y="17"/>
                    <a:pt x="3" y="17"/>
                  </a:cubicBezTo>
                  <a:close/>
                  <a:moveTo>
                    <a:pt x="2" y="17"/>
                  </a:move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lose/>
                  <a:moveTo>
                    <a:pt x="43" y="9"/>
                  </a:move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9"/>
                    <a:pt x="42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lose/>
                  <a:moveTo>
                    <a:pt x="55" y="19"/>
                  </a:moveTo>
                  <a:cubicBezTo>
                    <a:pt x="56" y="22"/>
                    <a:pt x="57" y="25"/>
                    <a:pt x="57" y="29"/>
                  </a:cubicBezTo>
                  <a:cubicBezTo>
                    <a:pt x="57" y="45"/>
                    <a:pt x="44" y="58"/>
                    <a:pt x="28" y="58"/>
                  </a:cubicBezTo>
                  <a:cubicBezTo>
                    <a:pt x="13" y="58"/>
                    <a:pt x="0" y="45"/>
                    <a:pt x="0" y="29"/>
                  </a:cubicBezTo>
                  <a:cubicBezTo>
                    <a:pt x="0" y="25"/>
                    <a:pt x="1" y="21"/>
                    <a:pt x="2" y="18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4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6"/>
                    <a:pt x="7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8"/>
                    <a:pt x="6" y="28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0"/>
                    <a:pt x="6" y="30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6" y="33"/>
                    <a:pt x="6" y="33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7" y="33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7"/>
                    <a:pt x="9" y="38"/>
                    <a:pt x="9" y="38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9" y="38"/>
                    <a:pt x="10" y="38"/>
                    <a:pt x="10" y="38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40"/>
                    <a:pt x="11" y="40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1" y="40"/>
                    <a:pt x="11" y="40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2" y="41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4"/>
                    <a:pt x="12" y="45"/>
                    <a:pt x="12" y="45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2" y="46"/>
                    <a:pt x="12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8"/>
                    <a:pt x="12" y="48"/>
                    <a:pt x="13" y="48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3" y="48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4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5" y="50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0"/>
                    <a:pt x="17" y="50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17" y="50"/>
                    <a:pt x="17" y="50"/>
                    <a:pt x="17" y="49"/>
                  </a:cubicBezTo>
                  <a:cubicBezTo>
                    <a:pt x="17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8" y="48"/>
                  </a:cubicBezTo>
                  <a:cubicBezTo>
                    <a:pt x="18" y="48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6"/>
                    <a:pt x="18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9" y="46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20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1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0"/>
                    <a:pt x="22" y="40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2" y="40"/>
                    <a:pt x="22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5" y="32"/>
                  </a:cubicBezTo>
                  <a:cubicBezTo>
                    <a:pt x="25" y="32"/>
                    <a:pt x="25" y="32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30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19" y="30"/>
                    <a:pt x="18" y="30"/>
                    <a:pt x="18" y="30"/>
                  </a:cubicBezTo>
                  <a:cubicBezTo>
                    <a:pt x="18" y="30"/>
                    <a:pt x="18" y="30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7" y="27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15" y="26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3" y="25"/>
                  </a:cubicBezTo>
                  <a:cubicBezTo>
                    <a:pt x="14" y="25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2" y="24"/>
                    <a:pt x="12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4"/>
                    <a:pt x="11" y="24"/>
                    <a:pt x="11" y="24"/>
                  </a:cubicBezTo>
                  <a:cubicBezTo>
                    <a:pt x="11" y="24"/>
                    <a:pt x="11" y="23"/>
                    <a:pt x="11" y="23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1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7" y="25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6" y="24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5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6" y="20"/>
                    <a:pt x="6" y="20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9" y="16"/>
                    <a:pt x="9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5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11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2" y="13"/>
                    <a:pt x="12" y="13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4" y="10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5" y="10"/>
                    <a:pt x="15" y="10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6"/>
                    <a:pt x="21" y="5"/>
                    <a:pt x="21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20" y="2"/>
                    <a:pt x="22" y="1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4"/>
                    <a:pt x="24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5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3"/>
                    <a:pt x="28" y="2"/>
                    <a:pt x="28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30" y="1"/>
                    <a:pt x="30" y="1"/>
                    <a:pt x="3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3" y="1"/>
                    <a:pt x="37" y="1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1" y="3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41" y="3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8" y="6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8" y="6"/>
                    <a:pt x="38" y="7"/>
                    <a:pt x="38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9"/>
                  </a:cubicBezTo>
                  <a:cubicBezTo>
                    <a:pt x="39" y="9"/>
                    <a:pt x="39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5" y="12"/>
                    <a:pt x="45" y="12"/>
                    <a:pt x="45" y="11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11"/>
                    <a:pt x="45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0"/>
                    <a:pt x="47" y="10"/>
                    <a:pt x="47" y="10"/>
                  </a:cubicBezTo>
                  <a:cubicBezTo>
                    <a:pt x="47" y="10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6" y="8"/>
                    <a:pt x="46" y="8"/>
                    <a:pt x="47" y="8"/>
                  </a:cubicBezTo>
                  <a:cubicBezTo>
                    <a:pt x="47" y="8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1"/>
                    <a:pt x="47" y="11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50" y="12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8" y="14"/>
                    <a:pt x="48" y="14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4"/>
                    <a:pt x="48" y="14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4"/>
                    <a:pt x="48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6" y="14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3"/>
                    <a:pt x="45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1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3" y="11"/>
                    <a:pt x="43" y="11"/>
                    <a:pt x="43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39" y="12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9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4"/>
                    <a:pt x="37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37" y="15"/>
                    <a:pt x="37" y="15"/>
                    <a:pt x="37" y="15"/>
                  </a:cubicBezTo>
                  <a:cubicBezTo>
                    <a:pt x="37" y="15"/>
                    <a:pt x="37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5" y="15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20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4" y="20"/>
                    <a:pt x="35" y="20"/>
                  </a:cubicBezTo>
                  <a:cubicBezTo>
                    <a:pt x="35" y="20"/>
                    <a:pt x="35" y="20"/>
                    <a:pt x="35" y="20"/>
                  </a:cubicBezTo>
                  <a:cubicBezTo>
                    <a:pt x="35" y="20"/>
                    <a:pt x="35" y="20"/>
                    <a:pt x="35" y="20"/>
                  </a:cubicBezTo>
                  <a:cubicBezTo>
                    <a:pt x="35" y="20"/>
                    <a:pt x="35" y="20"/>
                    <a:pt x="35" y="20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21"/>
                    <a:pt x="34" y="21"/>
                    <a:pt x="34" y="21"/>
                  </a:cubicBezTo>
                  <a:cubicBezTo>
                    <a:pt x="34" y="21"/>
                    <a:pt x="34" y="21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5" y="22"/>
                  </a:cubicBezTo>
                  <a:cubicBezTo>
                    <a:pt x="35" y="22"/>
                    <a:pt x="35" y="22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6" y="23"/>
                    <a:pt x="36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24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5"/>
                    <a:pt x="37" y="26"/>
                    <a:pt x="37" y="26"/>
                  </a:cubicBezTo>
                  <a:cubicBezTo>
                    <a:pt x="37" y="26"/>
                    <a:pt x="37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6"/>
                    <a:pt x="42" y="26"/>
                    <a:pt x="43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6"/>
                    <a:pt x="45" y="26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6" y="27"/>
                    <a:pt x="46" y="27"/>
                    <a:pt x="46" y="27"/>
                  </a:cubicBezTo>
                  <a:cubicBezTo>
                    <a:pt x="46" y="27"/>
                    <a:pt x="46" y="27"/>
                    <a:pt x="46" y="27"/>
                  </a:cubicBezTo>
                  <a:cubicBezTo>
                    <a:pt x="46" y="27"/>
                    <a:pt x="46" y="27"/>
                    <a:pt x="46" y="27"/>
                  </a:cubicBezTo>
                  <a:cubicBezTo>
                    <a:pt x="46" y="27"/>
                    <a:pt x="47" y="28"/>
                    <a:pt x="47" y="28"/>
                  </a:cubicBezTo>
                  <a:cubicBezTo>
                    <a:pt x="47" y="28"/>
                    <a:pt x="46" y="28"/>
                    <a:pt x="46" y="28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46" y="28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30"/>
                    <a:pt x="46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30"/>
                    <a:pt x="47" y="30"/>
                    <a:pt x="47" y="30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7" y="30"/>
                    <a:pt x="47" y="31"/>
                    <a:pt x="47" y="31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2"/>
                    <a:pt x="47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4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4"/>
                    <a:pt x="48" y="35"/>
                    <a:pt x="48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7" y="35"/>
                    <a:pt x="47" y="36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1"/>
                    <a:pt x="47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43"/>
                    <a:pt x="46" y="43"/>
                    <a:pt x="46" y="43"/>
                  </a:cubicBezTo>
                  <a:cubicBezTo>
                    <a:pt x="47" y="43"/>
                    <a:pt x="47" y="43"/>
                    <a:pt x="47" y="43"/>
                  </a:cubicBezTo>
                  <a:cubicBezTo>
                    <a:pt x="47" y="43"/>
                    <a:pt x="47" y="43"/>
                    <a:pt x="47" y="44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47" y="44"/>
                    <a:pt x="47" y="45"/>
                    <a:pt x="47" y="45"/>
                  </a:cubicBezTo>
                  <a:cubicBezTo>
                    <a:pt x="47" y="45"/>
                    <a:pt x="47" y="45"/>
                    <a:pt x="46" y="45"/>
                  </a:cubicBezTo>
                  <a:cubicBezTo>
                    <a:pt x="46" y="45"/>
                    <a:pt x="46" y="45"/>
                    <a:pt x="46" y="45"/>
                  </a:cubicBezTo>
                  <a:cubicBezTo>
                    <a:pt x="46" y="45"/>
                    <a:pt x="46" y="45"/>
                    <a:pt x="46" y="45"/>
                  </a:cubicBezTo>
                  <a:cubicBezTo>
                    <a:pt x="46" y="45"/>
                    <a:pt x="46" y="45"/>
                    <a:pt x="46" y="45"/>
                  </a:cubicBezTo>
                  <a:cubicBezTo>
                    <a:pt x="46" y="45"/>
                    <a:pt x="46" y="45"/>
                    <a:pt x="46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6"/>
                    <a:pt x="47" y="46"/>
                    <a:pt x="47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46"/>
                    <a:pt x="48" y="46"/>
                    <a:pt x="48" y="46"/>
                  </a:cubicBezTo>
                  <a:cubicBezTo>
                    <a:pt x="48" y="46"/>
                    <a:pt x="48" y="46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9" y="45"/>
                    <a:pt x="49" y="45"/>
                    <a:pt x="50" y="45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50" y="44"/>
                    <a:pt x="50" y="44"/>
                    <a:pt x="51" y="44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52" y="44"/>
                    <a:pt x="52" y="43"/>
                    <a:pt x="52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1" y="42"/>
                    <a:pt x="51" y="42"/>
                  </a:cubicBezTo>
                  <a:cubicBezTo>
                    <a:pt x="51" y="42"/>
                    <a:pt x="51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41"/>
                    <a:pt x="53" y="41"/>
                    <a:pt x="53" y="41"/>
                  </a:cubicBezTo>
                  <a:cubicBezTo>
                    <a:pt x="53" y="41"/>
                    <a:pt x="53" y="40"/>
                    <a:pt x="53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3" y="39"/>
                    <a:pt x="53" y="39"/>
                    <a:pt x="53" y="39"/>
                  </a:cubicBezTo>
                  <a:cubicBezTo>
                    <a:pt x="53" y="39"/>
                    <a:pt x="53" y="39"/>
                    <a:pt x="53" y="39"/>
                  </a:cubicBezTo>
                  <a:cubicBezTo>
                    <a:pt x="53" y="39"/>
                    <a:pt x="53" y="39"/>
                    <a:pt x="53" y="39"/>
                  </a:cubicBezTo>
                  <a:cubicBezTo>
                    <a:pt x="53" y="39"/>
                    <a:pt x="53" y="39"/>
                    <a:pt x="53" y="39"/>
                  </a:cubicBezTo>
                  <a:cubicBezTo>
                    <a:pt x="53" y="39"/>
                    <a:pt x="54" y="39"/>
                    <a:pt x="54" y="39"/>
                  </a:cubicBezTo>
                  <a:cubicBezTo>
                    <a:pt x="54" y="39"/>
                    <a:pt x="54" y="38"/>
                    <a:pt x="54" y="38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37"/>
                    <a:pt x="54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5" y="36"/>
                    <a:pt x="55" y="35"/>
                    <a:pt x="55" y="35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55" y="35"/>
                    <a:pt x="55" y="34"/>
                    <a:pt x="55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4"/>
                    <a:pt x="56" y="34"/>
                    <a:pt x="56" y="34"/>
                  </a:cubicBezTo>
                  <a:cubicBezTo>
                    <a:pt x="56" y="34"/>
                    <a:pt x="56" y="34"/>
                    <a:pt x="56" y="34"/>
                  </a:cubicBezTo>
                  <a:cubicBezTo>
                    <a:pt x="56" y="34"/>
                    <a:pt x="56" y="33"/>
                    <a:pt x="56" y="33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9"/>
                    <a:pt x="56" y="29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28"/>
                    <a:pt x="56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7" y="25"/>
                    <a:pt x="57" y="24"/>
                    <a:pt x="56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6" y="23"/>
                    <a:pt x="55" y="22"/>
                    <a:pt x="55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3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1" y="16"/>
                    <a:pt x="51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2" y="15"/>
                    <a:pt x="52" y="15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3" y="17"/>
                    <a:pt x="53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17"/>
                    <a:pt x="53" y="17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1"/>
                    <a:pt x="55" y="21"/>
                    <a:pt x="55" y="22"/>
                  </a:cubicBezTo>
                  <a:cubicBezTo>
                    <a:pt x="55" y="22"/>
                    <a:pt x="55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5" y="19"/>
                    <a:pt x="55" y="19"/>
                    <a:pt x="55" y="19"/>
                  </a:cubicBezTo>
                  <a:close/>
                  <a:moveTo>
                    <a:pt x="39" y="3"/>
                  </a:moveTo>
                  <a:cubicBezTo>
                    <a:pt x="39" y="3"/>
                    <a:pt x="39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9" y="3"/>
                    <a:pt x="39" y="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3"/>
                    <a:pt x="39" y="3"/>
                    <a:pt x="39" y="3"/>
                  </a:cubicBezTo>
                  <a:close/>
                  <a:moveTo>
                    <a:pt x="37" y="3"/>
                  </a:moveTo>
                  <a:cubicBezTo>
                    <a:pt x="37" y="3"/>
                    <a:pt x="37" y="3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8" y="5"/>
                    <a:pt x="38" y="5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5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2"/>
                    <a:pt x="38" y="2"/>
                  </a:cubicBezTo>
                  <a:cubicBezTo>
                    <a:pt x="38" y="2"/>
                    <a:pt x="38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6" y="2"/>
                    <a:pt x="36" y="2"/>
                    <a:pt x="36" y="2"/>
                  </a:cubicBezTo>
                  <a:cubicBezTo>
                    <a:pt x="36" y="2"/>
                    <a:pt x="36" y="2"/>
                    <a:pt x="36" y="2"/>
                  </a:cubicBezTo>
                  <a:cubicBezTo>
                    <a:pt x="36" y="2"/>
                    <a:pt x="36" y="2"/>
                    <a:pt x="36" y="2"/>
                  </a:cubicBezTo>
                  <a:cubicBezTo>
                    <a:pt x="36" y="2"/>
                    <a:pt x="36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lose/>
                  <a:moveTo>
                    <a:pt x="55" y="38"/>
                  </a:moveTo>
                  <a:cubicBezTo>
                    <a:pt x="56" y="38"/>
                    <a:pt x="56" y="38"/>
                    <a:pt x="56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4" y="38"/>
                    <a:pt x="54" y="38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38"/>
                    <a:pt x="54" y="39"/>
                    <a:pt x="54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4" y="40"/>
                    <a:pt x="54" y="41"/>
                    <a:pt x="54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0"/>
                    <a:pt x="55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40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81015" tIns="40507" rIns="81015" bIns="40507" numCol="1" anchor="t" anchorCtr="0" compatLnSpc="1"/>
            <a:lstStyle/>
            <a:p>
              <a:endParaRPr lang="zh-CN" altLang="en-US"/>
            </a:p>
          </p:txBody>
        </p:sp>
      </p:grpSp>
      <p:cxnSp>
        <p:nvCxnSpPr>
          <p:cNvPr id="84" name="直接连接符 83"/>
          <p:cNvCxnSpPr/>
          <p:nvPr/>
        </p:nvCxnSpPr>
        <p:spPr>
          <a:xfrm>
            <a:off x="3442076" y="2521799"/>
            <a:ext cx="388099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accel="3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7" dur="3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8" dur="3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accel="3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11" dur="3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12" dur="3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accel="3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15" dur="3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16" dur="3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3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19" dur="3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20" dur="3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3" accel="3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23" dur="3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24" dur="3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6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500" tmFilter="0,0; .5, 1; 1, 1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8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2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2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accel="3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3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3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accel="3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3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3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accel="3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3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3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3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3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3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3" accel="3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3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3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6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500" tmFilter="0,0; .5, 1; 1, 1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8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2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2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2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1153160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性能压测</a:t>
            </a:r>
            <a:endParaRPr b="1" dirty="0">
              <a:sym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55650" y="771525"/>
            <a:ext cx="8214995" cy="645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测得优化前性能表现：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聚焦某表单项（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171.1ms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 =&gt; 修改值（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195.5ms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 =&gt; 失焦（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140.5ms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02" name="图片 101"/>
          <p:cNvPicPr/>
          <p:nvPr>
            <p:custDataLst>
              <p:tags r:id="rId1"/>
            </p:custDataLst>
          </p:nvPr>
        </p:nvPicPr>
        <p:blipFill>
          <a:blip r:embed="rId2"/>
          <a:srcRect b="3330"/>
          <a:stretch>
            <a:fillRect/>
          </a:stretch>
        </p:blipFill>
        <p:spPr>
          <a:xfrm>
            <a:off x="755650" y="1417320"/>
            <a:ext cx="6460490" cy="38163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1153160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排查思路</a:t>
            </a:r>
            <a:endParaRPr b="1" dirty="0">
              <a:sym typeface="+mn-ea"/>
            </a:endParaRPr>
          </a:p>
        </p:txBody>
      </p:sp>
      <p:pic>
        <p:nvPicPr>
          <p:cNvPr id="103" name="图片 102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11505" y="1635125"/>
            <a:ext cx="8144510" cy="36137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TextBox 1"/>
          <p:cNvSpPr txBox="1"/>
          <p:nvPr>
            <p:custDataLst>
              <p:tags r:id="rId3"/>
            </p:custDataLst>
          </p:nvPr>
        </p:nvSpPr>
        <p:spPr>
          <a:xfrm>
            <a:off x="755650" y="843280"/>
            <a:ext cx="8214995" cy="645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回到当前的项目中，在使用 React Developer Tools 插件开启了渲染时高亮后，我们可以很清晰的看到，表单项中任意值的改变都会引发整个表单的重新渲染。通过 Profiler 功能录制操作过程，也可以发现，目前在编辑器的实现中，任何值的改变都是牵一发而动全身的，表单部分占了渲染耗时的大头。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3042285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排查思路</a:t>
            </a:r>
            <a:r>
              <a:rPr lang="en-US" altLang="zh-CN" b="1" dirty="0">
                <a:sym typeface="+mn-ea"/>
              </a:rPr>
              <a:t>-表单重渲染问题</a:t>
            </a:r>
            <a:endParaRPr lang="en-US" altLang="zh-CN" b="1" dirty="0">
              <a:sym typeface="+mn-ea"/>
            </a:endParaRPr>
          </a:p>
        </p:txBody>
      </p:sp>
      <p:sp>
        <p:nvSpPr>
          <p:cNvPr id="3" name="TextBox 1"/>
          <p:cNvSpPr txBox="1"/>
          <p:nvPr>
            <p:custDataLst>
              <p:tags r:id="rId1"/>
            </p:custDataLst>
          </p:nvPr>
        </p:nvSpPr>
        <p:spPr>
          <a:xfrm>
            <a:off x="755650" y="843280"/>
            <a:ext cx="8214995" cy="645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注释掉 Form 的 onFieldsChange 方法以及给每个字段的 onFocus、onBlur 方法后，对表单执行相同操作的耗时回落到了 0.9ms。说明 Antd 的 Form 本身，在处理普通的输入项时的性能是很优秀的，内部做好了充分的 memo 优化，单个表单项改变时并不会引起整个表单的重渲染。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04" name="图片 103"/>
          <p:cNvPicPr/>
          <p:nvPr>
            <p:custDataLst>
              <p:tags r:id="rId2"/>
            </p:custDataLst>
          </p:nvPr>
        </p:nvPicPr>
        <p:blipFill>
          <a:blip r:embed="rId3"/>
          <a:srcRect b="14099"/>
          <a:stretch>
            <a:fillRect/>
          </a:stretch>
        </p:blipFill>
        <p:spPr>
          <a:xfrm>
            <a:off x="1403350" y="1923415"/>
            <a:ext cx="5905500" cy="314515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3042285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排查思路</a:t>
            </a:r>
            <a:r>
              <a:rPr lang="en-US" altLang="zh-CN" b="1" dirty="0">
                <a:sym typeface="+mn-ea"/>
              </a:rPr>
              <a:t>-表单重渲染问题</a:t>
            </a:r>
            <a:endParaRPr lang="en-US" altLang="zh-CN" b="1" dirty="0">
              <a:sym typeface="+mn-ea"/>
            </a:endParaRPr>
          </a:p>
        </p:txBody>
      </p:sp>
      <p:sp>
        <p:nvSpPr>
          <p:cNvPr id="3" name="TextBox 1"/>
          <p:cNvSpPr txBox="1"/>
          <p:nvPr>
            <p:custDataLst>
              <p:tags r:id="rId1"/>
            </p:custDataLst>
          </p:nvPr>
        </p:nvSpPr>
        <p:spPr>
          <a:xfrm>
            <a:off x="755650" y="843280"/>
            <a:ext cx="8214995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由于对编辑器来说，对表单状态变化的实时监听是必不可少的，先把 onFieldsChange 加回去，看看问题出在哪。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05" name="图片 104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51460" y="1273810"/>
            <a:ext cx="8735695" cy="41503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3042285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排查思路</a:t>
            </a:r>
            <a:r>
              <a:rPr lang="en-US" altLang="zh-CN" b="1" dirty="0">
                <a:sym typeface="+mn-ea"/>
              </a:rPr>
              <a:t>-表单重渲染问题</a:t>
            </a:r>
            <a:endParaRPr lang="en-US" altLang="zh-CN" b="1" dirty="0">
              <a:sym typeface="+mn-ea"/>
            </a:endParaRPr>
          </a:p>
        </p:txBody>
      </p:sp>
      <p:sp>
        <p:nvSpPr>
          <p:cNvPr id="3" name="TextBox 1"/>
          <p:cNvSpPr txBox="1"/>
          <p:nvPr>
            <p:custDataLst>
              <p:tags r:id="rId1"/>
            </p:custDataLst>
          </p:nvPr>
        </p:nvSpPr>
        <p:spPr>
          <a:xfrm>
            <a:off x="755650" y="843280"/>
            <a:ext cx="8214995" cy="645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可以看到，在 onFieldsChange 添加后，我这会把 Form 的当前表单值更新到一个 state 中，也许是这个全局 state 的变化导致了整个 Form 的重渲染，每一个值的改变耗时达到了 148ms，其中表单重渲染的开销占了 73.3ms，尝试对这部分先行优化。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06" name="图片 105"/>
          <p:cNvPicPr/>
          <p:nvPr>
            <p:custDataLst>
              <p:tags r:id="rId2"/>
            </p:custDataLst>
          </p:nvPr>
        </p:nvPicPr>
        <p:blipFill>
          <a:blip r:embed="rId3"/>
          <a:srcRect b="16097"/>
          <a:stretch>
            <a:fillRect/>
          </a:stretch>
        </p:blipFill>
        <p:spPr>
          <a:xfrm>
            <a:off x="755650" y="1635125"/>
            <a:ext cx="7270115" cy="335089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3042285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排查思路</a:t>
            </a:r>
            <a:r>
              <a:rPr lang="en-US" altLang="zh-CN" b="1" dirty="0">
                <a:sym typeface="+mn-ea"/>
              </a:rPr>
              <a:t>-表单重渲染问题</a:t>
            </a:r>
            <a:endParaRPr lang="en-US" altLang="zh-CN" b="1" dirty="0">
              <a:sym typeface="+mn-ea"/>
            </a:endParaRPr>
          </a:p>
        </p:txBody>
      </p:sp>
      <p:sp>
        <p:nvSpPr>
          <p:cNvPr id="3" name="TextBox 1"/>
          <p:cNvSpPr txBox="1"/>
          <p:nvPr>
            <p:custDataLst>
              <p:tags r:id="rId1"/>
            </p:custDataLst>
          </p:nvPr>
        </p:nvSpPr>
        <p:spPr>
          <a:xfrm>
            <a:off x="755650" y="915035"/>
            <a:ext cx="2536190" cy="8616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在当前实现的层级中 Form 与我们存储的 formValue state 同属一个层级，因此 state 的改变必然导致 Form 的再次渲染。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07" name="图片 106"/>
          <p:cNvPicPr/>
          <p:nvPr>
            <p:custDataLst>
              <p:tags r:id="rId2"/>
            </p:custDataLst>
          </p:nvPr>
        </p:nvPicPr>
        <p:blipFill>
          <a:blip r:embed="rId3"/>
          <a:srcRect b="2407"/>
          <a:stretch>
            <a:fillRect/>
          </a:stretch>
        </p:blipFill>
        <p:spPr>
          <a:xfrm>
            <a:off x="4303395" y="0"/>
            <a:ext cx="4840605" cy="51784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3042285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排查思路</a:t>
            </a:r>
            <a:r>
              <a:rPr lang="en-US" altLang="zh-CN" b="1" dirty="0">
                <a:sym typeface="+mn-ea"/>
              </a:rPr>
              <a:t>-表单重渲染问题</a:t>
            </a:r>
            <a:endParaRPr lang="en-US" altLang="zh-CN" b="1" dirty="0">
              <a:sym typeface="+mn-ea"/>
            </a:endParaRPr>
          </a:p>
        </p:txBody>
      </p:sp>
      <p:sp>
        <p:nvSpPr>
          <p:cNvPr id="3" name="TextBox 1"/>
          <p:cNvSpPr txBox="1"/>
          <p:nvPr>
            <p:custDataLst>
              <p:tags r:id="rId1"/>
            </p:custDataLst>
          </p:nvPr>
        </p:nvSpPr>
        <p:spPr>
          <a:xfrm>
            <a:off x="755650" y="915035"/>
            <a:ext cx="2536190" cy="8616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解决方案：</a:t>
            </a:r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1.考虑对 Form 部分单独拆分组件，并使用 Memo 包裹。</a:t>
            </a: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08" name="图片 107"/>
          <p:cNvPicPr/>
          <p:nvPr>
            <p:custDataLst>
              <p:tags r:id="rId2"/>
            </p:custDataLst>
          </p:nvPr>
        </p:nvPicPr>
        <p:blipFill>
          <a:blip r:embed="rId3"/>
          <a:srcRect t="7000" r="13195" b="2000"/>
          <a:stretch>
            <a:fillRect/>
          </a:stretch>
        </p:blipFill>
        <p:spPr>
          <a:xfrm>
            <a:off x="3324225" y="-20955"/>
            <a:ext cx="5819775" cy="49777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3042285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排查思路</a:t>
            </a:r>
            <a:r>
              <a:rPr lang="en-US" altLang="zh-CN" b="1" dirty="0">
                <a:sym typeface="+mn-ea"/>
              </a:rPr>
              <a:t>-表单重渲染问题</a:t>
            </a:r>
            <a:endParaRPr lang="en-US" altLang="zh-CN" b="1" dirty="0">
              <a:sym typeface="+mn-ea"/>
            </a:endParaRPr>
          </a:p>
        </p:txBody>
      </p:sp>
      <p:sp>
        <p:nvSpPr>
          <p:cNvPr id="3" name="TextBox 1"/>
          <p:cNvSpPr txBox="1"/>
          <p:nvPr>
            <p:custDataLst>
              <p:tags r:id="rId1"/>
            </p:custDataLst>
          </p:nvPr>
        </p:nvSpPr>
        <p:spPr>
          <a:xfrm>
            <a:off x="467360" y="915035"/>
            <a:ext cx="2536190" cy="21539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解决方案：</a:t>
            </a:r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2.严格检查封装后 Form 组件的所有入参，尽量避免入参的变化，相关回调方法使用 callback 包裹,需要获取最新的 state 时，尽量使用 setState 的 function 形式，减少对外部 state 更新的直接依赖，造成方法引用的频繁改变</a:t>
            </a: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09" name="图片 108"/>
          <p:cNvPicPr/>
          <p:nvPr>
            <p:custDataLst>
              <p:tags r:id="rId2"/>
            </p:custDataLst>
          </p:nvPr>
        </p:nvPicPr>
        <p:blipFill>
          <a:blip r:embed="rId3"/>
          <a:srcRect r="13537"/>
          <a:stretch>
            <a:fillRect/>
          </a:stretch>
        </p:blipFill>
        <p:spPr>
          <a:xfrm>
            <a:off x="3058160" y="-20955"/>
            <a:ext cx="6086074" cy="51435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3042285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排查思路</a:t>
            </a:r>
            <a:r>
              <a:rPr lang="en-US" altLang="zh-CN" b="1" dirty="0">
                <a:sym typeface="+mn-ea"/>
              </a:rPr>
              <a:t>-表单重渲染问题</a:t>
            </a:r>
            <a:endParaRPr lang="en-US" altLang="zh-CN" b="1" dirty="0">
              <a:sym typeface="+mn-ea"/>
            </a:endParaRPr>
          </a:p>
        </p:txBody>
      </p:sp>
      <p:sp>
        <p:nvSpPr>
          <p:cNvPr id="3" name="TextBox 1"/>
          <p:cNvSpPr txBox="1"/>
          <p:nvPr>
            <p:custDataLst>
              <p:tags r:id="rId1"/>
            </p:custDataLst>
          </p:nvPr>
        </p:nvSpPr>
        <p:spPr>
          <a:xfrm>
            <a:off x="467360" y="915035"/>
            <a:ext cx="8554085" cy="645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效果评估：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由于有效的阻断了每次表单项改变时的全表重渲染，优化效果是非常立竿见影的，渲染时长由 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195ms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降至 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88.3ms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，提升了约 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54.71%</a:t>
            </a:r>
            <a:endParaRPr sz="14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10" name="图片 109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83260" y="1560830"/>
            <a:ext cx="8222615" cy="390652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4097020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排查思路</a:t>
            </a:r>
            <a:r>
              <a:rPr lang="en-US" altLang="zh-CN" b="1" dirty="0">
                <a:sym typeface="+mn-ea"/>
              </a:rPr>
              <a:t>-避免 State 的不必要更新</a:t>
            </a:r>
            <a:endParaRPr lang="en-US" altLang="zh-CN" b="1" dirty="0">
              <a:sym typeface="+mn-ea"/>
            </a:endParaRPr>
          </a:p>
        </p:txBody>
      </p:sp>
      <p:sp>
        <p:nvSpPr>
          <p:cNvPr id="3" name="TextBox 1"/>
          <p:cNvSpPr txBox="1"/>
          <p:nvPr>
            <p:custDataLst>
              <p:tags r:id="rId1"/>
            </p:custDataLst>
          </p:nvPr>
        </p:nvSpPr>
        <p:spPr>
          <a:xfrm>
            <a:off x="467360" y="915035"/>
            <a:ext cx="8554085" cy="645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我们可以先来看下原先 onFieldsChange 的实现，其实还是比较简单的，大致就是遍历 Form 中返回的 changedFields，然后在外部 State 对应的位置设置上新的值，最后通过浅拷贝设置一个全新的 State 对象。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由于需要尽量保持 onFieldsChange 方法的引用不变，因此此处使用 function 形式来更新 state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11" name="图片 110"/>
          <p:cNvPicPr/>
          <p:nvPr>
            <p:custDataLst>
              <p:tags r:id="rId2"/>
            </p:custDataLst>
          </p:nvPr>
        </p:nvPicPr>
        <p:blipFill>
          <a:blip r:embed="rId3"/>
          <a:srcRect b="3783"/>
          <a:stretch>
            <a:fillRect/>
          </a:stretch>
        </p:blipFill>
        <p:spPr>
          <a:xfrm>
            <a:off x="1115695" y="1560830"/>
            <a:ext cx="6614795" cy="369824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645160" cy="375920"/>
          </a:xfrm>
        </p:spPr>
        <p:txBody>
          <a:bodyPr/>
          <a:lstStyle/>
          <a:p>
            <a:pPr algn="l"/>
            <a:r>
              <a:rPr lang="zh-CN" altLang="en-US" b="1" dirty="0"/>
              <a:t>前言</a:t>
            </a:r>
            <a:endParaRPr lang="zh-CN" altLang="en-US" b="1" dirty="0"/>
          </a:p>
        </p:txBody>
      </p:sp>
      <p:sp>
        <p:nvSpPr>
          <p:cNvPr id="2" name="TextBox 1"/>
          <p:cNvSpPr txBox="1"/>
          <p:nvPr/>
        </p:nvSpPr>
        <p:spPr>
          <a:xfrm>
            <a:off x="755650" y="988060"/>
            <a:ext cx="8014970" cy="33147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40000"/>
              </a:lnSpc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事实上，React 框架本身为了追求高性能，已经做了非常多的努力。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 更新需要进行昂贵的 DOM 操作，为此引入了虚拟 DOM，减少了实际 DOM 操作的次数，同时也为声明式、基于状态驱动的 UI 编程方式打开了大门。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为了追求最小化的 DOM 操作范围，提出了高效的 Diff 算法（Reconciliation），通过抽象出两个假设，将比较两棵 DOM 树差异的复杂度缩小到 O(n)。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 React 16 开始引入了 Fiber 架构，“这是一种重新实现 React 核心算法的方式”，基于 JS 的</a:t>
            </a:r>
            <a:r>
              <a:rPr sz="1400" dirty="0">
                <a:solidFill>
                  <a:srgbClr val="D43E01"/>
                </a:solidFill>
                <a:highlight>
                  <a:srgbClr val="C0C0C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Generator</a:t>
            </a: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函数，使用协程的概念使得可中断的渲染成为可能，同时给不同的任务分配了优先级，从而在更小的粒度调度和优化 React 应用程序的渲染过程。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4097020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排查思路</a:t>
            </a:r>
            <a:r>
              <a:rPr lang="en-US" altLang="zh-CN" b="1" dirty="0">
                <a:sym typeface="+mn-ea"/>
              </a:rPr>
              <a:t>-避免 State 的不必要更新</a:t>
            </a:r>
            <a:endParaRPr lang="en-US" altLang="zh-CN" b="1" dirty="0">
              <a:sym typeface="+mn-ea"/>
            </a:endParaRPr>
          </a:p>
        </p:txBody>
      </p:sp>
      <p:sp>
        <p:nvSpPr>
          <p:cNvPr id="3" name="TextBox 1"/>
          <p:cNvSpPr txBox="1"/>
          <p:nvPr>
            <p:custDataLst>
              <p:tags r:id="rId1"/>
            </p:custDataLst>
          </p:nvPr>
        </p:nvSpPr>
        <p:spPr>
          <a:xfrm>
            <a:off x="467360" y="915035"/>
            <a:ext cx="4663440" cy="23698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存在问题：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每次设置 setState 会设置一个全新的 formValue 对象，formValue 是一个较为复杂的大对象，右侧的渲染部分全部由它生成，Diff 的压力全部交给了 React 的 Virtual DOM 来完成。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在测试时发现，Antd Form 的 onFieldsChange 在一个值更改、onBlur 时都可能会重复调用多次，例如下图场景，更改后触发了两次回调，value 值相同，errors 会在第二次调用时返回，如果不加拦截，也会带来不必要的状态更新。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12" name="图片 111"/>
          <p:cNvPicPr/>
          <p:nvPr>
            <p:custDataLst>
              <p:tags r:id="rId2"/>
            </p:custDataLst>
          </p:nvPr>
        </p:nvPicPr>
        <p:blipFill>
          <a:blip r:embed="rId3"/>
          <a:srcRect r="27757" b="7616"/>
          <a:stretch>
            <a:fillRect/>
          </a:stretch>
        </p:blipFill>
        <p:spPr>
          <a:xfrm>
            <a:off x="5537835" y="915035"/>
            <a:ext cx="3606165" cy="326580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4097020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排查思路</a:t>
            </a:r>
            <a:r>
              <a:rPr lang="en-US" altLang="zh-CN" b="1" dirty="0">
                <a:sym typeface="+mn-ea"/>
              </a:rPr>
              <a:t>-避免 State 的不必要更新</a:t>
            </a:r>
            <a:endParaRPr lang="en-US" altLang="zh-CN" b="1" dirty="0">
              <a:sym typeface="+mn-ea"/>
            </a:endParaRPr>
          </a:p>
        </p:txBody>
      </p:sp>
      <p:sp>
        <p:nvSpPr>
          <p:cNvPr id="3" name="TextBox 1"/>
          <p:cNvSpPr txBox="1"/>
          <p:nvPr>
            <p:custDataLst>
              <p:tags r:id="rId1"/>
            </p:custDataLst>
          </p:nvPr>
        </p:nvSpPr>
        <p:spPr>
          <a:xfrm>
            <a:off x="467360" y="915035"/>
            <a:ext cx="3876675" cy="23698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解决方案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新增简易的 Diff 方法，当新值是简单值类型时，与原先值进行比较，如果完全一致，则拦截此次 setState。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由于我们希望 onFieldsChange 方法的引用不变，外层使用了 useCallback 进行包裹。因此我们这里使用了 function 的形式来设置新的 state，通过在最后返回原 state 对象的方式来拦截此次 setState。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13" name="图片 112"/>
          <p:cNvPicPr/>
          <p:nvPr>
            <p:custDataLst>
              <p:tags r:id="rId2"/>
            </p:custDataLst>
          </p:nvPr>
        </p:nvPicPr>
        <p:blipFill>
          <a:blip r:embed="rId3"/>
          <a:srcRect b="2905"/>
          <a:stretch>
            <a:fillRect/>
          </a:stretch>
        </p:blipFill>
        <p:spPr>
          <a:xfrm>
            <a:off x="4932045" y="581025"/>
            <a:ext cx="4229100" cy="45624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4097020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排查思路</a:t>
            </a:r>
            <a:r>
              <a:rPr lang="en-US" altLang="zh-CN" b="1" dirty="0">
                <a:sym typeface="+mn-ea"/>
              </a:rPr>
              <a:t>-避免 State 的不必要更新</a:t>
            </a:r>
            <a:endParaRPr lang="en-US" altLang="zh-CN" b="1" dirty="0">
              <a:sym typeface="+mn-ea"/>
            </a:endParaRPr>
          </a:p>
        </p:txBody>
      </p:sp>
      <p:sp>
        <p:nvSpPr>
          <p:cNvPr id="3" name="TextBox 1"/>
          <p:cNvSpPr txBox="1"/>
          <p:nvPr>
            <p:custDataLst>
              <p:tags r:id="rId1"/>
            </p:custDataLst>
          </p:nvPr>
        </p:nvSpPr>
        <p:spPr>
          <a:xfrm>
            <a:off x="467360" y="771525"/>
            <a:ext cx="8583930" cy="8616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优化效果评估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对相同输入项执行输入操作，外层组件的单次渲染时长再次由 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88.3ms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降至 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25.9ms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，提升了约 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70.6%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，相较最开始的 195.5ms，已提升了 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86.7%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，主观感受输入的卡顿感明显减少。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14" name="图片 113"/>
          <p:cNvPicPr/>
          <p:nvPr>
            <p:custDataLst>
              <p:tags r:id="rId2"/>
            </p:custDataLst>
          </p:nvPr>
        </p:nvPicPr>
        <p:blipFill>
          <a:blip r:embed="rId3"/>
          <a:srcRect l="11588" r="1023" b="23506"/>
          <a:stretch>
            <a:fillRect/>
          </a:stretch>
        </p:blipFill>
        <p:spPr>
          <a:xfrm>
            <a:off x="977265" y="1635125"/>
            <a:ext cx="7190105" cy="357124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5218430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排查思路</a:t>
            </a:r>
            <a:r>
              <a:rPr lang="en-US" altLang="zh-CN" b="1" dirty="0">
                <a:sym typeface="+mn-ea"/>
              </a:rPr>
              <a:t>-复杂计算使用 useMemo 缓存结果</a:t>
            </a:r>
            <a:endParaRPr lang="en-US" altLang="zh-CN" b="1" dirty="0">
              <a:sym typeface="+mn-ea"/>
            </a:endParaRPr>
          </a:p>
        </p:txBody>
      </p:sp>
      <p:sp>
        <p:nvSpPr>
          <p:cNvPr id="3" name="TextBox 1"/>
          <p:cNvSpPr txBox="1"/>
          <p:nvPr>
            <p:custDataLst>
              <p:tags r:id="rId1"/>
            </p:custDataLst>
          </p:nvPr>
        </p:nvSpPr>
        <p:spPr>
          <a:xfrm>
            <a:off x="467360" y="1203325"/>
            <a:ext cx="4262755" cy="19386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最外层的结构还是比较简单的，猜测的性能开销大户主要就是这两个钩子</a:t>
            </a:r>
            <a:r>
              <a:rPr 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endParaRPr 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endParaRPr 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lang="zh-CN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useFieldList </a:t>
            </a:r>
            <a:r>
              <a:rPr 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负责对后端下发的静态表单配置部分进行预处理和映射，生成表单所需要的配置项。</a:t>
            </a:r>
            <a:endParaRPr 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endParaRPr lang="zh-CN" sz="14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lang="zh-CN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useTemplate </a:t>
            </a:r>
            <a:r>
              <a:rPr 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负责对模版进行解析，替换，生成模版的结果以及 React Element，这个钩子需要对表单值的变更进行实时监听。</a:t>
            </a:r>
            <a:endParaRPr 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15" name="图片 114"/>
          <p:cNvPicPr/>
          <p:nvPr>
            <p:custDataLst>
              <p:tags r:id="rId2"/>
            </p:custDataLst>
          </p:nvPr>
        </p:nvPicPr>
        <p:blipFill>
          <a:blip r:embed="rId3"/>
          <a:srcRect b="5704"/>
          <a:stretch>
            <a:fillRect/>
          </a:stretch>
        </p:blipFill>
        <p:spPr>
          <a:xfrm>
            <a:off x="5234305" y="0"/>
            <a:ext cx="3909695" cy="510667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5218430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排查思路</a:t>
            </a:r>
            <a:r>
              <a:rPr lang="en-US" altLang="zh-CN" b="1" dirty="0">
                <a:sym typeface="+mn-ea"/>
              </a:rPr>
              <a:t>-复杂计算使用 useMemo 缓存结果</a:t>
            </a:r>
            <a:endParaRPr lang="en-US" altLang="zh-CN" b="1" dirty="0">
              <a:sym typeface="+mn-ea"/>
            </a:endParaRPr>
          </a:p>
        </p:txBody>
      </p:sp>
      <p:sp>
        <p:nvSpPr>
          <p:cNvPr id="3" name="TextBox 1"/>
          <p:cNvSpPr txBox="1"/>
          <p:nvPr>
            <p:custDataLst>
              <p:tags r:id="rId1"/>
            </p:custDataLst>
          </p:nvPr>
        </p:nvSpPr>
        <p:spPr>
          <a:xfrm>
            <a:off x="467360" y="843280"/>
            <a:ext cx="3092450" cy="21539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0" indent="0"/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useFieldList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尝试先从 useFieldList 入手，首先看它有没有性能问题。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通过打 log 输出排查，可以发现 FieldList 部分并没有随着表单值变化而重复计算，得出结论：先前在开发时已经注重了此处的 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Memo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，性能表现是符合预期的。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17" name="图片 116"/>
          <p:cNvPicPr/>
          <p:nvPr>
            <p:custDataLst>
              <p:tags r:id="rId2"/>
            </p:custDataLst>
          </p:nvPr>
        </p:nvPicPr>
        <p:blipFill>
          <a:blip r:embed="rId3"/>
          <a:srcRect r="15786" b="4296"/>
          <a:stretch>
            <a:fillRect/>
          </a:stretch>
        </p:blipFill>
        <p:spPr>
          <a:xfrm>
            <a:off x="3712210" y="0"/>
            <a:ext cx="5431790" cy="492252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5218430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排查思路</a:t>
            </a:r>
            <a:r>
              <a:rPr lang="en-US" altLang="zh-CN" b="1" dirty="0">
                <a:sym typeface="+mn-ea"/>
              </a:rPr>
              <a:t>-复杂计算使用 useMemo 缓存结果</a:t>
            </a:r>
            <a:endParaRPr lang="en-US" altLang="zh-CN" b="1" dirty="0">
              <a:sym typeface="+mn-ea"/>
            </a:endParaRPr>
          </a:p>
        </p:txBody>
      </p:sp>
      <p:sp>
        <p:nvSpPr>
          <p:cNvPr id="3" name="TextBox 1"/>
          <p:cNvSpPr txBox="1"/>
          <p:nvPr>
            <p:custDataLst>
              <p:tags r:id="rId1"/>
            </p:custDataLst>
          </p:nvPr>
        </p:nvSpPr>
        <p:spPr>
          <a:xfrm>
            <a:off x="467360" y="843280"/>
            <a:ext cx="3092450" cy="25850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0" indent="0"/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useTemplate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接下来便是重点解决 useTemplate 了。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它必然需要在每次表单值变化时，重新对模版进行解析、遍历、替换上新的 FormValue、生成新的 ReactElement。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单纯从 JS 业务逻辑上来看，这段代码是必须需要每次更新的，每次计算也都最小依赖的 memo 住了，在这点上优化空间已经很小。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18" name="图片 117"/>
          <p:cNvPicPr/>
          <p:nvPr>
            <p:custDataLst>
              <p:tags r:id="rId2"/>
            </p:custDataLst>
          </p:nvPr>
        </p:nvPicPr>
        <p:blipFill>
          <a:blip r:embed="rId3"/>
          <a:srcRect r="1937" b="2901"/>
          <a:stretch>
            <a:fillRect/>
          </a:stretch>
        </p:blipFill>
        <p:spPr>
          <a:xfrm>
            <a:off x="3938270" y="0"/>
            <a:ext cx="5220970" cy="512191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4526915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排查思路</a:t>
            </a:r>
            <a:r>
              <a:rPr lang="en-US" altLang="zh-CN" b="1" dirty="0">
                <a:sym typeface="+mn-ea"/>
              </a:rPr>
              <a:t>-纯函数组件使用 Memo 包裹</a:t>
            </a:r>
            <a:endParaRPr lang="en-US" altLang="zh-CN" b="1" dirty="0">
              <a:sym typeface="+mn-ea"/>
            </a:endParaRPr>
          </a:p>
        </p:txBody>
      </p:sp>
      <p:sp>
        <p:nvSpPr>
          <p:cNvPr id="3" name="TextBox 1"/>
          <p:cNvSpPr txBox="1"/>
          <p:nvPr>
            <p:custDataLst>
              <p:tags r:id="rId1"/>
            </p:custDataLst>
          </p:nvPr>
        </p:nvSpPr>
        <p:spPr>
          <a:xfrm>
            <a:off x="467360" y="843280"/>
            <a:ext cx="6791325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0" indent="0"/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星星之火可以燎原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，虽然单个个体看耗时微不足道，但在字段较多的极端场景下，还是会给 React 虚拟 DOM 的 Diff 带来不小的负担，最终造成卡顿感。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19" name="图片 118"/>
          <p:cNvPicPr/>
          <p:nvPr>
            <p:custDataLst>
              <p:tags r:id="rId2"/>
            </p:custDataLst>
          </p:nvPr>
        </p:nvPicPr>
        <p:blipFill>
          <a:blip r:embed="rId3"/>
          <a:srcRect r="9444" b="-301"/>
          <a:stretch>
            <a:fillRect/>
          </a:stretch>
        </p:blipFill>
        <p:spPr>
          <a:xfrm>
            <a:off x="467995" y="1563370"/>
            <a:ext cx="8280400" cy="331256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4526915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排查思路</a:t>
            </a:r>
            <a:r>
              <a:rPr lang="en-US" altLang="zh-CN" b="1" dirty="0">
                <a:sym typeface="+mn-ea"/>
              </a:rPr>
              <a:t>-纯函数组件使用 Memo 包裹</a:t>
            </a:r>
            <a:endParaRPr lang="en-US" altLang="zh-CN" b="1" dirty="0">
              <a:sym typeface="+mn-ea"/>
            </a:endParaRPr>
          </a:p>
        </p:txBody>
      </p:sp>
      <p:sp>
        <p:nvSpPr>
          <p:cNvPr id="3" name="TextBox 1"/>
          <p:cNvSpPr txBox="1"/>
          <p:nvPr>
            <p:custDataLst>
              <p:tags r:id="rId1"/>
            </p:custDataLst>
          </p:nvPr>
        </p:nvSpPr>
        <p:spPr>
          <a:xfrm>
            <a:off x="467360" y="843280"/>
            <a:ext cx="7136765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优化方案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我们可以将每一项子组件抽离出来，封装成简单的纯函数组件，并使用 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React Memo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包裹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20" name="图片 119"/>
          <p:cNvPicPr/>
          <p:nvPr>
            <p:custDataLst>
              <p:tags r:id="rId2"/>
            </p:custDataLst>
          </p:nvPr>
        </p:nvPicPr>
        <p:blipFill>
          <a:blip r:embed="rId3"/>
          <a:srcRect b="3436"/>
          <a:stretch>
            <a:fillRect/>
          </a:stretch>
        </p:blipFill>
        <p:spPr>
          <a:xfrm>
            <a:off x="1043940" y="1275080"/>
            <a:ext cx="7030720" cy="38481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4526915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排查思路</a:t>
            </a:r>
            <a:r>
              <a:rPr lang="en-US" altLang="zh-CN" b="1" dirty="0">
                <a:sym typeface="+mn-ea"/>
              </a:rPr>
              <a:t>-纯函数组件使用 Memo 包裹</a:t>
            </a:r>
            <a:endParaRPr lang="en-US" altLang="zh-CN" b="1" dirty="0">
              <a:sym typeface="+mn-ea"/>
            </a:endParaRPr>
          </a:p>
        </p:txBody>
      </p:sp>
      <p:sp>
        <p:nvSpPr>
          <p:cNvPr id="3" name="TextBox 1"/>
          <p:cNvSpPr txBox="1"/>
          <p:nvPr>
            <p:custDataLst>
              <p:tags r:id="rId1"/>
            </p:custDataLst>
          </p:nvPr>
        </p:nvSpPr>
        <p:spPr>
          <a:xfrm>
            <a:off x="467360" y="843280"/>
            <a:ext cx="7136765" cy="8616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一个函数的返回结果只依赖于它的参数、无任何副作用、相同的输入总能得到相同的输出，该函数就可以称为一个纯函数。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纯函数组件的优势在于我们可以通过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判断函数入参是否改变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，来决定是否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跳过渲染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。这是简单且安全的做法，因为纯函数总是返回相同的结果，可以安全地缓存它们。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21" name="图片 120"/>
          <p:cNvPicPr/>
          <p:nvPr>
            <p:custDataLst>
              <p:tags r:id="rId2"/>
            </p:custDataLst>
          </p:nvPr>
        </p:nvPicPr>
        <p:blipFill>
          <a:blip r:embed="rId3"/>
          <a:srcRect b="7099"/>
          <a:stretch>
            <a:fillRect/>
          </a:stretch>
        </p:blipFill>
        <p:spPr>
          <a:xfrm>
            <a:off x="755650" y="1704975"/>
            <a:ext cx="6515100" cy="34607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4526915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排查思路</a:t>
            </a:r>
            <a:r>
              <a:rPr lang="en-US" altLang="zh-CN" b="1" dirty="0">
                <a:sym typeface="+mn-ea"/>
              </a:rPr>
              <a:t>-纯函数组件使用 Memo 包裹</a:t>
            </a:r>
            <a:endParaRPr lang="en-US" altLang="zh-CN" b="1" dirty="0">
              <a:sym typeface="+mn-ea"/>
            </a:endParaRPr>
          </a:p>
        </p:txBody>
      </p:sp>
      <p:sp>
        <p:nvSpPr>
          <p:cNvPr id="3" name="TextBox 1"/>
          <p:cNvSpPr txBox="1"/>
          <p:nvPr>
            <p:custDataLst>
              <p:tags r:id="rId1"/>
            </p:custDataLst>
          </p:nvPr>
        </p:nvSpPr>
        <p:spPr>
          <a:xfrm>
            <a:off x="467360" y="1273810"/>
            <a:ext cx="3338830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指定 Memo 只去判断有可能变化的值，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最小化 memo 的 diff 成本。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22" name="图片 121"/>
          <p:cNvPicPr/>
          <p:nvPr>
            <p:custDataLst>
              <p:tags r:id="rId2"/>
            </p:custDataLst>
          </p:nvPr>
        </p:nvPicPr>
        <p:blipFill>
          <a:blip r:embed="rId3"/>
          <a:srcRect r="11012" b="2901"/>
          <a:stretch>
            <a:fillRect/>
          </a:stretch>
        </p:blipFill>
        <p:spPr>
          <a:xfrm>
            <a:off x="3942080" y="149225"/>
            <a:ext cx="5202044" cy="49942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1915160" cy="375920"/>
          </a:xfrm>
        </p:spPr>
        <p:txBody>
          <a:bodyPr/>
          <a:lstStyle/>
          <a:p>
            <a:pPr algn="l"/>
            <a:r>
              <a:rPr lang="zh-CN" altLang="en-US" b="1" dirty="0"/>
              <a:t>我们该怎么做？</a:t>
            </a:r>
            <a:endParaRPr lang="zh-CN" altLang="en-US" b="1" dirty="0"/>
          </a:p>
        </p:txBody>
      </p:sp>
      <p:sp>
        <p:nvSpPr>
          <p:cNvPr id="2" name="TextBox 1"/>
          <p:cNvSpPr txBox="1"/>
          <p:nvPr/>
        </p:nvSpPr>
        <p:spPr>
          <a:xfrm>
            <a:off x="755650" y="988060"/>
            <a:ext cx="8014970" cy="33147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40000"/>
              </a:lnSpc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站在了巨人的肩膀上，我们所能做的，便是在不添乱的前提下，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帮助React更快、更高效的完成遍历渲染的过程，使更新链路尽可能的短的走完</a:t>
            </a: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 这也是 React 性能优化的核心目标。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一、控制组件重渲染的波及范围，只让该更新的更新，不该更新的不更新，灵活运用</a:t>
            </a:r>
            <a:r>
              <a:rPr sz="1400" dirty="0">
                <a:solidFill>
                  <a:srgbClr val="D43E01"/>
                </a:solidFill>
                <a:highlight>
                  <a:srgbClr val="C0C0C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React.memo</a:t>
            </a: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跳过重渲染。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 React 的默认行为中，一个组件触发更新，那么它会递归遍历其所有子组件，生成新的虚拟 DOM 树，最后再进行 Diff，决定哪些需要提交到真实的 DOM 中。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尽管最后更新的实际 DOM 节点并不多，但组件调用和 Diff 的成本也是昂贵的。当变更的组件层级较高，或者组件内部逻辑复杂，将会导致一些性能问题。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4526915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排查思路</a:t>
            </a:r>
            <a:r>
              <a:rPr lang="en-US" altLang="zh-CN" b="1" dirty="0">
                <a:sym typeface="+mn-ea"/>
              </a:rPr>
              <a:t>-纯函数组件使用 Memo 包裹</a:t>
            </a:r>
            <a:endParaRPr lang="en-US" altLang="zh-CN" b="1" dirty="0">
              <a:sym typeface="+mn-ea"/>
            </a:endParaRPr>
          </a:p>
        </p:txBody>
      </p:sp>
      <p:sp>
        <p:nvSpPr>
          <p:cNvPr id="3" name="TextBox 1"/>
          <p:cNvSpPr txBox="1"/>
          <p:nvPr>
            <p:custDataLst>
              <p:tags r:id="rId1"/>
            </p:custDataLst>
          </p:nvPr>
        </p:nvSpPr>
        <p:spPr>
          <a:xfrm>
            <a:off x="467360" y="771525"/>
            <a:ext cx="8498205" cy="8616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优化效果评估：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对相同输入项执行相同的输入操作，外层组件的单次渲染时长再次减少明显，由 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25.9ms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降至 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9.5ms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，再次提升了约 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63.3%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，相较最开始的 195.5ms，已提升了 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95.14%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，输入时已感受不到任何卡顿和延迟。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23" name="图片 122"/>
          <p:cNvPicPr/>
          <p:nvPr>
            <p:custDataLst>
              <p:tags r:id="rId2"/>
            </p:custDataLst>
          </p:nvPr>
        </p:nvPicPr>
        <p:blipFill>
          <a:blip r:embed="rId3"/>
          <a:srcRect r="2969" b="11296"/>
          <a:stretch>
            <a:fillRect/>
          </a:stretch>
        </p:blipFill>
        <p:spPr>
          <a:xfrm>
            <a:off x="1259840" y="1633220"/>
            <a:ext cx="6675755" cy="349504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645160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总结</a:t>
            </a:r>
            <a:endParaRPr b="1" dirty="0">
              <a:sym typeface="+mn-ea"/>
            </a:endParaRPr>
          </a:p>
        </p:txBody>
      </p:sp>
      <p:sp>
        <p:nvSpPr>
          <p:cNvPr id="3" name="TextBox 1"/>
          <p:cNvSpPr txBox="1"/>
          <p:nvPr>
            <p:custDataLst>
              <p:tags r:id="rId1"/>
            </p:custDataLst>
          </p:nvPr>
        </p:nvSpPr>
        <p:spPr>
          <a:xfrm>
            <a:off x="539750" y="1851660"/>
            <a:ext cx="4163060" cy="110998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p>
            <a:pPr marL="0" indent="0"/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 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控制组件重渲染的波及范围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 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避免组件入参的不必要变更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 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避免频繁、重复、无意义的 setState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TextBox 1"/>
          <p:cNvSpPr txBox="1"/>
          <p:nvPr>
            <p:custDataLst>
              <p:tags r:id="rId2"/>
            </p:custDataLst>
          </p:nvPr>
        </p:nvSpPr>
        <p:spPr>
          <a:xfrm>
            <a:off x="539750" y="3651885"/>
            <a:ext cx="8147050" cy="64071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p>
            <a:pPr marL="0" indent="0"/>
            <a:r>
              <a:rPr 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在早期阶段更重要的是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先确保代码的正确性和需求实现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 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只有在这个基础上，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当项目逐渐趋于稳定后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，才能更好的进行有针对性的优化，以提升系统的性能。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4127190" y="1272772"/>
            <a:ext cx="1535551" cy="153554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" name="同心圆 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3224341" y="2110972"/>
            <a:ext cx="1535551" cy="153554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" name="同心圆 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298390" y="1360518"/>
            <a:ext cx="1535551" cy="153554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0" name="同心圆 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281741" y="1741518"/>
            <a:ext cx="1535551" cy="153554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3" name="同心圆 1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2608356" y="1626490"/>
            <a:ext cx="881380" cy="9372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5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endParaRPr lang="zh-CN" altLang="en-US" sz="55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551010" y="2402999"/>
            <a:ext cx="881380" cy="9372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5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享</a:t>
            </a:r>
            <a:endParaRPr lang="zh-CN" altLang="en-US" sz="55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445314" y="1564799"/>
            <a:ext cx="881380" cy="9372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5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</a:t>
            </a:r>
            <a:endParaRPr lang="zh-CN" altLang="en-US" sz="55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610954" y="2035636"/>
            <a:ext cx="881380" cy="9372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5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束</a:t>
            </a:r>
            <a:endParaRPr lang="zh-CN" altLang="en-US" sz="55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4598197" y="3288996"/>
            <a:ext cx="500908" cy="50090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5740527" y="3513307"/>
            <a:ext cx="274777" cy="274777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2575410" y="3513666"/>
            <a:ext cx="274777" cy="274777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2279076" y="3632005"/>
            <a:ext cx="137389" cy="13738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6198665" y="3518326"/>
            <a:ext cx="274777" cy="27477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3085391" y="3510821"/>
            <a:ext cx="137389" cy="13738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6576425" y="3642228"/>
            <a:ext cx="137389" cy="13738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3873480" y="3545432"/>
            <a:ext cx="250454" cy="25045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6750128" y="3512025"/>
            <a:ext cx="274777" cy="274777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4174703" y="3520080"/>
            <a:ext cx="274777" cy="274777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7382889" y="3569216"/>
            <a:ext cx="137389" cy="13738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5923888" y="3329522"/>
            <a:ext cx="274777" cy="27477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2093506" y="3642512"/>
            <a:ext cx="137389" cy="13738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29502" y="3365619"/>
            <a:ext cx="137389" cy="13738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3229178" y="3457466"/>
            <a:ext cx="322151" cy="322151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099105" y="3510203"/>
            <a:ext cx="274777" cy="27477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1230014" y="3513536"/>
            <a:ext cx="274777" cy="274777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944804" y="3644768"/>
            <a:ext cx="137389" cy="13738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2795496" y="3330265"/>
            <a:ext cx="274777" cy="27477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1713791" y="3566599"/>
            <a:ext cx="137389" cy="13738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6216637" y="3372814"/>
            <a:ext cx="137389" cy="13738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53607" y="3504242"/>
            <a:ext cx="274777" cy="274777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cover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accel="52000" fill="hold" nodeType="after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accel="52000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accel="52000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6" accel="52000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2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4" dur="1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1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7" dur="10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1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0" dur="10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1" presetClass="entr" presetSubtype="1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3" dur="10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9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4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9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2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4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7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9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7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8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9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2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3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4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7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8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9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2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3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7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8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9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2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4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  <p:bldP spid="16" grpId="0"/>
          <p:bldP spid="17" grpId="0"/>
          <p:bldP spid="18" grpId="0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46" grpId="0" animBg="1"/>
          <p:bldP spid="47" grpId="0" animBg="1"/>
          <p:bldP spid="48" grpId="0" animBg="1"/>
          <p:bldP spid="49" grpId="0" animBg="1"/>
          <p:bldP spid="50" grpId="0" animBg="1"/>
          <p:bldP spid="51" grpId="0" animBg="1"/>
          <p:bldP spid="52" grpId="0" animBg="1"/>
          <p:bldP spid="53" grpId="0" animBg="1"/>
          <p:bldP spid="54" grpId="0" animBg="1"/>
          <p:bldP spid="55" grpId="0" animBg="1"/>
          <p:bldP spid="56" grpId="0" animBg="1"/>
          <p:bldP spid="57" grpId="0" animBg="1"/>
          <p:bldP spid="58" grpId="0" animBg="1"/>
          <p:bldP spid="59" grpId="0" animBg="1"/>
          <p:bldP spid="60" grpId="0" animBg="1"/>
          <p:bldP spid="61" grpId="0" animBg="1"/>
          <p:bldP spid="62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accel="52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accel="52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accel="52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6" accel="52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2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4" dur="1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1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7" dur="10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1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0" dur="10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1" presetClass="entr" presetSubtype="1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3" dur="10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9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4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9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2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4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7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9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7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8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9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2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3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4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7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8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9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2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3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7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8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9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2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4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  <p:bldP spid="16" grpId="0"/>
          <p:bldP spid="17" grpId="0"/>
          <p:bldP spid="18" grpId="0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46" grpId="0" animBg="1"/>
          <p:bldP spid="47" grpId="0" animBg="1"/>
          <p:bldP spid="48" grpId="0" animBg="1"/>
          <p:bldP spid="49" grpId="0" animBg="1"/>
          <p:bldP spid="50" grpId="0" animBg="1"/>
          <p:bldP spid="51" grpId="0" animBg="1"/>
          <p:bldP spid="52" grpId="0" animBg="1"/>
          <p:bldP spid="53" grpId="0" animBg="1"/>
          <p:bldP spid="54" grpId="0" animBg="1"/>
          <p:bldP spid="55" grpId="0" animBg="1"/>
          <p:bldP spid="56" grpId="0" animBg="1"/>
          <p:bldP spid="57" grpId="0" animBg="1"/>
          <p:bldP spid="58" grpId="0" animBg="1"/>
          <p:bldP spid="59" grpId="0" animBg="1"/>
          <p:bldP spid="60" grpId="0" animBg="1"/>
          <p:bldP spid="61" grpId="0" animBg="1"/>
          <p:bldP spid="62" grpId="0" animBg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1915160" cy="375920"/>
          </a:xfrm>
        </p:spPr>
        <p:txBody>
          <a:bodyPr/>
          <a:lstStyle/>
          <a:p>
            <a:pPr algn="l"/>
            <a:r>
              <a:rPr lang="zh-CN" altLang="en-US" b="1" dirty="0"/>
              <a:t>我们该怎么做？</a:t>
            </a:r>
            <a:endParaRPr lang="zh-CN" altLang="en-US" b="1" dirty="0"/>
          </a:p>
        </p:txBody>
      </p:sp>
      <p:sp>
        <p:nvSpPr>
          <p:cNvPr id="2" name="TextBox 1"/>
          <p:cNvSpPr txBox="1"/>
          <p:nvPr/>
        </p:nvSpPr>
        <p:spPr>
          <a:xfrm>
            <a:off x="755650" y="843280"/>
            <a:ext cx="8014970" cy="42189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40000"/>
              </a:lnSpc>
            </a:pP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二、避免组件入参的不必要变更</a:t>
            </a: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，在使用 memo对组件进行缓存后，默认情况下，React 将使用 Object.is 来浅比较每个 prop。这就意味着当存在数组、对象、函数等形式的入参时，需要格外注意，否则我们的 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Memo </a:t>
            </a: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可能永远不会生效。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对于需要生成 数组 、对象等场景</a:t>
            </a: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，可使用 </a:t>
            </a:r>
            <a:r>
              <a:rPr sz="1400" dirty="0">
                <a:solidFill>
                  <a:srgbClr val="D43E01"/>
                </a:solidFill>
                <a:highlight>
                  <a:srgbClr val="C0C0C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useMemo </a:t>
            </a: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来跳过昂贵计算的重复生成，在不必要更新时保持对象的引用不变。尽量避免在 JSX 内直接写字面量来创建新的对象、数组。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对于需向子组件传递 回调函数 等场景</a:t>
            </a: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，可使用 </a:t>
            </a:r>
            <a:r>
              <a:rPr sz="1400" dirty="0">
                <a:solidFill>
                  <a:srgbClr val="D43E01"/>
                </a:solidFill>
                <a:highlight>
                  <a:srgbClr val="C0C0C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useCallback </a:t>
            </a: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来缓存所需传入的回调函数，使得此函数在父组件重渲染时不会被重新生成，保持函数引用的统一。尽量规避在 JSX 内传参时写内连函数，这会在每次渲染时创建一个新函数。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对于使用了 Context 上下文 的场景</a:t>
            </a: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，向 Provider 传递 Value 时也需要格外注意。如果 Value 是一个对象类型，可以将其用 useMemo 包裹，否则所有依赖此上下文的子组件都将随着 Provider 的父组件的重渲染而渲染，哪怕此子组件已经被 memo 包裹。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1915160" cy="375920"/>
          </a:xfrm>
        </p:spPr>
        <p:txBody>
          <a:bodyPr/>
          <a:lstStyle/>
          <a:p>
            <a:pPr algn="l"/>
            <a:r>
              <a:rPr lang="zh-CN" altLang="en-US" b="1" dirty="0"/>
              <a:t>我们该怎么做？</a:t>
            </a:r>
            <a:endParaRPr lang="zh-CN" altLang="en-US" b="1" dirty="0"/>
          </a:p>
        </p:txBody>
      </p:sp>
      <p:sp>
        <p:nvSpPr>
          <p:cNvPr id="2" name="TextBox 1"/>
          <p:cNvSpPr txBox="1"/>
          <p:nvPr/>
        </p:nvSpPr>
        <p:spPr>
          <a:xfrm>
            <a:off x="755650" y="843280"/>
            <a:ext cx="8014970" cy="36163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40000"/>
              </a:lnSpc>
            </a:pP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三、避免频繁、重复、无意义的 setState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 调用 setState 即意味着即将触发重渲染，递归调用所有子组件的运行和 Diff 成本可能是昂贵的。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和页面展示/更新无关的数据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，不维护在 State 中。 如果这个变量都不会在界面上显示，或者说，不会因为这个变量的改变而触发更新，可以考虑维护不在 State 中维护，例如，像用作计数器之类的变量，可以使用 useRef 存储。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·合并 state，减少频繁 setState 的场景。 例如，在异步获取多个接口数据的场景中，相比各个接口请求完成后设置独立的 state，可以等待他们都请求完成之后，合并设置到一个 state 中。这样可以有效减少重渲染次数，毕竟中间设置的 state 引发的重渲染是没有意义的。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以上三点总结，是我们在日常开发迭代中，最常用且往往都能获得高收益的性能优化手段。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2931160" cy="375920"/>
          </a:xfrm>
        </p:spPr>
        <p:txBody>
          <a:bodyPr/>
          <a:lstStyle/>
          <a:p>
            <a:pPr algn="l"/>
            <a:r>
              <a:rPr lang="zh-CN" altLang="en-US" b="1" dirty="0"/>
              <a:t>从一个实际业务需求出发</a:t>
            </a:r>
            <a:endParaRPr lang="zh-CN" altLang="en-US" b="1" dirty="0"/>
          </a:p>
        </p:txBody>
      </p:sp>
      <p:sp>
        <p:nvSpPr>
          <p:cNvPr id="2" name="TextBox 1"/>
          <p:cNvSpPr txBox="1"/>
          <p:nvPr/>
        </p:nvSpPr>
        <p:spPr>
          <a:xfrm>
            <a:off x="755650" y="843280"/>
            <a:ext cx="8014970" cy="3009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40000"/>
              </a:lnSpc>
            </a:pP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优化效果：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5650" y="1635125"/>
            <a:ext cx="6667500" cy="2305050"/>
          </a:xfrm>
          <a:prstGeom prst="rect">
            <a:avLst/>
          </a:prstGeom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2931160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从一个实际业务需求出发</a:t>
            </a:r>
            <a:endParaRPr lang="zh-CN" altLang="en-US" b="1" dirty="0"/>
          </a:p>
        </p:txBody>
      </p:sp>
      <p:sp>
        <p:nvSpPr>
          <p:cNvPr id="2" name="TextBox 1"/>
          <p:cNvSpPr txBox="1"/>
          <p:nvPr/>
        </p:nvSpPr>
        <p:spPr>
          <a:xfrm>
            <a:off x="755650" y="843280"/>
            <a:ext cx="8214995" cy="8616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需求背景： 为了更好的支持中后台业务上的各种规则配置、预览等需求，需要开发一套模版字段编辑器组件。 简单来说，就是来让用户在左边的表单部分编辑相关字段的值，并在右边部分实时展示对应生成的规则结果。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55650" y="1707198"/>
            <a:ext cx="7545070" cy="3335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2931160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从一个实际业务需求出发</a:t>
            </a:r>
            <a:endParaRPr lang="zh-CN" altLang="en-US" b="1" dirty="0"/>
          </a:p>
        </p:txBody>
      </p:sp>
      <p:sp>
        <p:nvSpPr>
          <p:cNvPr id="2" name="TextBox 1"/>
          <p:cNvSpPr txBox="1"/>
          <p:nvPr/>
        </p:nvSpPr>
        <p:spPr>
          <a:xfrm>
            <a:off x="755650" y="771525"/>
            <a:ext cx="8214995" cy="12922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左侧的表单编辑部分，后端定义了一套描述表单的 JSON 以实现配置的动态下发，前端对配置进行解析，渲染成实际的表单项，表单部分底层使用了 Antd 的 Form 来实现。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右侧的模版部分采用的是 HTML 格式，支持在 Html 中通过简单的标记语句标注来实现字段插空、循环遍历、判断、表单值之间的联动等功能，相当于在内部实现了一套简易的模版引擎，最终在展示时将解析成 React Element，以更方便的处理点击事件、样式变化等。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00" name="图片 99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55650" y="2063750"/>
            <a:ext cx="7423785" cy="319468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84649" y="250504"/>
            <a:ext cx="1153160" cy="375920"/>
          </a:xfrm>
        </p:spPr>
        <p:txBody>
          <a:bodyPr/>
          <a:lstStyle/>
          <a:p>
            <a:pPr algn="l"/>
            <a:r>
              <a:rPr b="1" dirty="0">
                <a:sym typeface="+mn-ea"/>
              </a:rPr>
              <a:t>性能压测</a:t>
            </a:r>
            <a:endParaRPr b="1" dirty="0">
              <a:sym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55650" y="771525"/>
            <a:ext cx="8214995" cy="8616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测试用例如下：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表单项 共计 90 项 (普通表单项 30 个，表格组件 20 行 * 每行 3 个表单项)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/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模版插空 共计 152 个 (普通插空 30 个，需循环遍历生成的语句共 3 段，共计遍历生成插空 122 个)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01" name="图片 100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99415" y="1633220"/>
            <a:ext cx="8345170" cy="370268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ISPRING_RESOURCE_PATHS_HASH_2" val="9bf32b21c57e606988ab10ec694d2e32676a8b"/>
  <p:tag name="ISPRING_RESOURCE_PATHS_HASH_PRESENTER" val="1e23aa3dfefa2dda7d344b154acf39862a589a"/>
  <p:tag name="ISPRING_PLAYERS_CUSTOMIZATION" val="UEsDBBQAAgAIAImQhEfpbttk5AMAAHQOAAAdAAAAdW5pdmVyc2FsL2NvbW1vbl9tZXNzYWdlcy5sbmetV91u2zYUvi/QdyAEFNgulrYDWhSD44C2GFuILLkSHSdbB4GRGJsIRbr6cZtd7Wn2YHuSHVFyYqcdJMW9sGDS/r7z950jcnD2NZVoy7NcaHVqvT15YyGuYp0ItTq1FvT8lw8WygumEia14qeW0hY6G758MZBMrUq24vD95QuEBinPc1jmw2r1uEYiObXmo2jsz+bYu45cf+JHI2diDcc63TB1j1y90p+yn359/+Hr23fvfx68bpBdiMIZdt1DKmSY3r3pQOTRwHcjYCNu5JErag2rZz+cv6Cu4xFr2Hzph54H5NIaVs9W3CIIiEej0HVsEjlh5PnU5MIllNjW8FqXaM22HBUabQX/goo1h0oWIuMolyIxP8QaNlTJ24zZAV463iSivu+GEfHs3Y41JCpBdsa+gD56sgQ4JAEQZCzn2TOwkSm1gSMsZT+GqTOZuvChlQtTsVpL+BR9/ZgTD6rFVRtqRsIQT0g08q+gTiArvw/CvwA1XfRBXJMQFEDCNoyHL50Jpo7vVQoKSEgDZ/wgn5gppJW8RyyOAYc2Gd8KXeawUymKJ7WQ8n5WQvJxAcJ1sPsdkdaESCgj15XYcnAhS9rrAi0zJnZVmY8L5/foHDsusSMole0vI2p6uTLGQP1KF4hJqasAwC5LtkzFHN3wmJUgpXv4WyIS87cNg7ArTz6X4i/EiqZzXjVN59nk6tXJca451IVhsWSZ6tBBT6gOWv7bYNMyh0iLgqeboi2KvUyc/BAvjo1rjsPwf4PqUpcjI3piv284IUicBPBig24fCd0dQWagDxhrKROyO8rxzsHQPOM5jHieIUfd9rDp+Q2Bp9FzOS4h8wcuXEJFeuCXZBQ6tMoxv8lF0fpKMoWq6/19jcRwBpC84I86ueG3GvpfcraFIsK+yGvhnDzDWC9B7CZrNQL353TD4oFDK1bAiQuBS1KkEH/SgXMxI7sM1uP1IBNLXcrEjDMp7syIhdqUaZ2QTV2n2uhtplOzK1m+66V6wp8d40UdXFAbne8ZbCMNCQ7G02iMvTGpTnNVD8uOINBy5ZNLw8jFowoOok5ZEa/hvXKrS5V0JKoPZDY5x0DWpDTkLIvX//79T0eOJ57Uu6jZ/a0XCXRoNZfIA9kfni54/mcbCcWjQ5xZdEE1B9gdruN51lS9SR6mFI+nMxBGaHSgyyxuPy7sM8xwcAHDwZy2rOGMZXcwWajWsheLCbkSQtHP+uNZviykULwP9rjZXAVMnXmEbdtcbKAJpIjv6ndagpiZbtUNR8INpyvZeIo9GDxP+Hgiip6EZtbv2hwarl4/ttv229H/sMrN/XDweu+6+B9QSwMEFAACAAgAiZCER6uvADQSAwAAYQsAACcAAAB1bml2ZXJzYWwvZmxhc2hfcHVibGlzaGluZ19zZXR0aW5ncy54bWzVVt1SGjEUvucpMul4KYsWq2V2cTr8TB0VGKFVr5ywCWzGbLJNsiBe9Wn6YH2SnmwEYbTOqnWmDheQk3O+8/+R8PAmFWjGtOFKRninWsOIyVhRLqcR/jbqbh9gZCyRlAglWYSlwuiwWQmzfCy4SYbMWlA1CGCkaWQ2wom1WSMI5vN5lZtMu1slcgv4phqrNMg0M0xapoNMkAV82UXGDG5WKgiFXnSqaC4Y4hRCkNxFR0RXEJPgwKuNSXw91SqXtKWE0khPxxH+UGu5z1LHQ7V5yqRLzjRB6MS2QSjlLh4ihvyWoYTxaQKB79cxmnNqkwjv1h0KaAcPUQpsnwNxKC0FyUh7B58ySyixxB+9P8turFkKvIguJEl5PIIb5PKPcHt09fVy0Dk7OeodX436/ZPR0cAHUdgEmzhhsOkohIBUrmO28hMSa0mcQNxgMyHCsDBYFy3VJkpuBOfOaKwE1L6wgnlIx4z2SMrWujG85rILmjsYTSARsYjwF82JwIhbIni8Mjb52Fhui/531zURYMGcMXQ6xPfufXXihGjD1sNa3hhX87h5rnJB0ULlSPBrhqxCkH+ewq+EofXmoIlWaSGF8bHICA4eZ5zNGT0sanoH+DdHl+AizcESJjcTzHoPP3J+i8ZsojTgMjKDGQc5Nx6/+izgjBhzD0qWMW4NT47anaujXrtzseUSJHRGZPxMcGg4SzP7FvgEcpcKXAihoJprEFCZmOSGFf2hnBZqZdIs7Tshs6LprpEFKLSbQzweEy5iGE0uc1YWMCYSKSkWiMSwQsaN0Iyr3IDED4uHNi8K0JsiLotQp7BB4ExTpsug1XZ2P9b3Pu0ffG5Ug98/f20/aXRHKwNBnDfPK60niWVFLg93LgwcFzxODVbn/yczDM4638vUtde5GJXqZmdYCq5fRqt/XEbrzFPZYI3GypidEy2BiN6Fag84c+oJGlhT8JRbRv/lOrxgpF/1b+f34W1G+g1zfs0av5uU/Wn1cNp4KYXBo085d5NyyVMohGPv1fuvuVevwdvr0atKBdA2n8XNyh9QSwMEFAACAAgAiZCER+ShKwC+AgAAVQoAACEAAAB1bml2ZXJzYWwvZmxhc2hfc2tpbl9zZXR0aW5ncy54bWyVVsFu2zAMve8rguxeZ+u6boAaIE1ToEC3FmvRu2wzthBZMiQ5Xf5+oizXUhInXogCEfkeSVEkU6I3TMw/TSYkk1yqFzCGiUKjptNNWH4zTRtjpLjIpDAgzIWQqqJ8Ov987z4kcchzLLkFNZazphn0YWazy/vFbAzFx7i6RhkiZLKqqdg9ykJepDTbFEo2Ij+bWrmrQXEmNpjRz+vlajAAZ9o8GKiinFY/UMZRagVaA6b0fYVylsVpCryLNHOfkZw+1Onb79G2TDPjaIsvKEO0mhYQF3m2RBnGC+s9fpVrlNMEA3+NhV5+RRmEcroDFTtfXKEMMmTd1P/TI7WSBRY05px+xA8OlzS342cJdzOUswS8EAY6+wq+PN/uUAKQ/xrOPcFxVZI/Y133FgI+esphblQDJOlOrU2X8v2pMXY+YL6mXFtAqOpBzzbpZ9rozk2s63F/4J2JPPTlNT3kTfKmgmWbcOAu1vf45fLW7YrQ6YcuyFDB1iuDFHtlj/xt63qADJQ98oWzHJ4E3x1msG9qSd0j31L/nKfrb60gqD3m3tqdOitGesTR1UGqXtFhKpnDXGM6r6wCfDeSOF2bUnKQExF0ywpqmBS/EJfu3GU0SfYMvteOdxYxzHA41nAuR7umw3K5c9yP3ho3ZPuz0F+uPU+M3eI3U2oMzcrK/izp6cTz7JjYwkyT4wzckxYO6kGsZcBxsYdIFVUbUK9S8rFhhDSgx7qX7XANwUkS1IAkx6tMvJNj5RdNlYJa2VdjoLsqx8oWWLKi5PbPvDF4h3yPMWBtqaa0/gRlH30ZKHwTAFVZ2XVte2gtVcMN47CFbvgDhbvy0N2Itl061HAL8whrE7ac14zqSb8r+l6Jd0igP4J/s2lFjvcsI9re0FS7m0WT363hPpdoMXfrDJsv3GTu7HspcmzthxW0Svx38h9QSwMEFAACAAgAiZCER9XqJ9PnAgAAcgoAACYAAAB1bml2ZXJzYWwvaHRtbF9wdWJsaXNoaW5nX3NldHRpbmdzLnhtbNVWzU4bMRC+5yksVxzJAqWFok1QRYKIoElE0gInNFk7WQuvvbW9CeHUp+mD9Uk6XhNIBEULgqpVDonHM9988xvH+9eZJFNurNCqQTfrG5RwlWgm1KRBvw4P13cpsQ4UA6kVb1ClKdlv1uK8GElh0wF3DlUtQRhl93LXoKlz+V4UzWazurC58bdaFg7xbT3RWZQbbrly3ES5hDl+uXnOLW3WaoTEQfRFs0JyIhhSUMKzA3nkMkmjoDWC5GpidKHYgZbaEDMZNei7jQP/WegEpJbIuPKx2SYKvdjtAWPC0wE5EDecpFxMUuS9s03JTDCXNujWtkdB7eghSokdQgCPcqAxFuVu4TPugIGDcAz+HL92diEIIjZXkIlkiDfEh9+greHl0UW/fXrS6R5fDnu9k2GnH0iUNtEqThytOoqRkC5Mwu/8xOAcJCnyRpsxSMvjaFm0UBtrtULOn8lIS0x9aUXJGJnKeYN+NgIkJcKBFMndrQMz4e5QSIzB227Wx8rRe8AQb5KCsXzZ0eLG+iwmzTNdSEbmuiBSXHHiNMGIigx/pZwsp5uMjc5KqQTriJWCcTIVfMbZfpmlW8A/ObpAF1mBltiKueQuePheiBsy4mNtEJfDFJsW5cIG/PqzgHOw9h4UFhzXBiedVvuy0221z9d8gMCmoJJngmMJeZa7t8AHjF1pdCGlxmwuQWBmEigsL+vDBCvVqoRZ2XcK07LovpAlKJZbIJ+AiRcJtpZQBa8KmIAiWsk5gQSHwvoWmgpdWJSEZgnQ9kUEgykRqqQ6wQWFzgzjpgraxubW++0PH3d2P+3Vo18/fq4/aXS7KPoSvLewKQ6eXBV36+LhzMWRn9DHh92Z4m/Nev+0/a1Kprrt82Gl+rQHleB6VbR6x1W0TsNy6i8tpipmZ2AUrpb/QrWLW3ASVi7uQSky4Th7zQZ/QZM+/Y8UWviVmvQNo3hy1P7dIMLp7gGy8uKIo0efRDWUr74Tm7XfUEsDBBQAAgAIAImQhEcAu+QqngEAAB8GAAAfAAAAdW5pdmVyc2FsL2h0bWxfc2tpbl9zZXR0aW5ncy5qc42UTW/CMAyG7/wKlF0n1I0xtt0QH9IkDpPGbdohLaZUpEmVhI4O8d9XlwFN6o7FF/Ly5HXsKt53uuViEeu+dPfV72r/5u4rDVCzegu3ri5a9BR1ZkSyhEWSgkgkMA/JT0fP8uFCUMZMVqZh8Y62pubHFP6z4sLU8Yyw0IRmqMM5AX4R2o46/H0WO7W6jjXVGh1urVWyFylpQdqeVDrlFcNuZtWql+jBKgd9BV3xCBzTIOjPRkEbeXEcDDHqXKTSjMtirmLVC3m0ibXaymVb/nWRgS4/+eY37fNwPHXsRGLsq4XUTzx9wmgnMw3GwG/exykGCQsegqj5BtX6A3WMmwV5dJ6YxJ7o0R1Gnc54DI0uBWMMF5OlV6ObQ4wmZ2Fnj0T/HsMhBC9AN6xGAwwHVNk2+8cHzLSKsSMNtNnzMyoUXyYyPnKTAIPk8LJo29a9S6EPEwzmPCHlPaE19fzSttnhg4YArTOWTnmNl3dO2QlKlEQORWjUtMrpOWL9OYL7jy7j1vJonZbjoRyOZRu43oBeKCXK239eu6efq3P4AVBLAwQUAAIACACJkIRHGtrqO6oAAAAfAQAAGgAAAHVuaXZlcnNhbC9pMThuX3ByZXNldHMueG1snY8xD8IgEIV3fgW5XbBb0wDdTNwcdDYVUUno0XDU+vOF1Bhnh0vuXd73Xk71rzHwp0vkI2poxBa4QxuvHu8aTsfdpgVOecDrECI6DRiB94Yp37R4SI5cJl4ikDQ8cp46KZdlEZ6mVBIohjmXYBI2jrLMGFFWUk4rCivb+b/ozw0MY5yry+xD3qMpe1GrhVOyGipzdig83iLIalDy667KzpRLRRFK/jxm2BtQSwMEFAACAAgAiZCER7DtXVduAAAAdgAAABwAAAB1bml2ZXJzYWwvbG9jYWxfc2V0dGluZ3MueG1sDcw9DsIwDEDhvaewvJefjaFpNzYQEuUAVmNQJMdGiYXg9nh7w6c3Ld8q8OHWi2nC4+6AwLpZLvpK+FjP4wmhO2kmMeWEagjLPExiG8md3QN2eAv9uK1cI5yvVEPeGndWJ48zjHCJ57Nwxv08/AFQSwMEFAACAAgAA3TLRM6CCTfsAgAAiAgAABQAAAB1bml2ZXJzYWwvcGxheWVyLnhtbK1VTW/bMAw9p8D+g6F7raRd1zSQW3QFih3WoUDWbbdAtRlbi215klw3/fWj/G3P6VZgBwM2xfdI8ZE0u3pOYucJlBYy9cjCnRMHUl8GIg098vD19nhJri7fHbEs5ntQjgg8kqfCAnhMnAC0r0RmEHzPTeSRnsFFZuJkSkglzB65z5C7i7Qk745m6JJqj0TGZCtKi6JwhUZEGmoZ55ZEu75MaKZAQ2pA0SoN4jTYlfk7Gp9EptTsM9A9ZGbeHrgmaTmetRiQFKeuVCE9mc8X9Mfd57UfQcKPRaoNT30gDlZyVpbykfu7OxnkMWhrm7EqyTUYY5MobTNmVmKxTB2tfI9UDpsEtOYhaDdOQ0IrLJ0As23MdVTz6AGt5dU7UfOWfhv7vWncSuVo55zlj7HQER71IZ11EsjoMCpLyuuWHfTQdNCtZSKOgl+5UBCUn9/aFpkvSBWw7bgyT1cXPh7g2y33jVT7G4RhF9UKuq1obiWaW4JaDreNvu4oSHPbLXCTK2hKNWNPIgD5hSvFbVtcGpUDoyNjjaVDMKPVlWuROkFYZJL47B+0sX4jaX7q15QpAf9DmE9I1NZEpAE83wr0MZBgTQ1gsa3NNVns2phdTjp/THp9PTBVOdai4EUcw1UIOIYBN5x2dnoICoprdPFzNcL2Dg6CIxFGMT5mkmF8epAm4Wo3ydA7OAiOpb+bgLbmtox0XMdRM7UdxOjEOmF+ro1MxEvZnoM9Y1ZlH742cs3RdSbag/P5H6M4iNEM5pZMrC771ttXzeG9nVOjO59NVlkG3YrzACbPKq9mFvJs5BPAluexuenn1OzDHnSU89R0THN9x36XxVq8gFOIwP7pFqe2JhHYnvHIh+VpjwH1xO0yCF+apiIyWktSqXlIOYa1eRJQVJhqVj6i6qGSeRqMtHGz7uegY9xV1wq4E8MWM12cYPPJzCPv8aW+y8XZRXeV88VFgy3zuq8CV7m8YVXXCXedQet+bS/C6pnH199QSwMEFAACAAgAiZCER1xY5FeMAgAAagcAACkAAAB1bml2ZXJzYWwvc2tpbl9jdXN0b21pemF0aW9uX3NldHRpbmdzLnhtbJVVS27bMBDd9xSEDxCTIvUDHAP6UIWBIg2aAF3TMuMKkUmDpNOk0AV6hqKLZtEDdJlNT9M2xyhp1x+5iuNoVuS8N8N5HA0H+roS2UIbOas+MVNJccGNqcRUD18BMChlLdW54pqb5UZ7Cwg246e9Pw/3j59/PP788uvh+++v33pAGyYmTE1Oe1es1ry3Yq65oLKO8cIYKU5KKQwX5kRINWN1D9ywemEjFsuv13+eKG+4egHtipV8P1m4/J5ltTL5obNOTilncybu3sipPBmz8nqq5EJMjjnjh7s5V3UlrjfgOMxod5a60mZk+KzjbDRydgRrbi9R8+3RAursMLFmY16388FjGPu5Dsiwx7ypdGV2mAly1smcsynv0hw+gRY2fAc8gTCEhziG35oNGnvOutE1u+PqBSeS88X8hU0zV3LqtO2iHbjQDa2WbGJ/9w0nh84Oc1xdLt0xd9LSiuTO1rhBf2eWLMdNf3/erAK9r8REfhyJK/mPuB4wmfPqIQQrgUAUJlEe2RVJiQdCQj0agZz6mfXFOI9xZn25h7JBfy/EKq7ipR0q3VEH/Zb3f8JIaK7MSEz47RC30buudgWvlZXf4vQwIM6addZmKRUBBNlJQxsvwRgHIPNzlMMmDOMwQYBC4kPcpJFrQYB8H8VBg0LPx3ZVxIGNQmgcABIS4uWNRz3LBkmS5l7WhDhGKLHZaBRnTVGktucBQgiTvPEDXKQQWDS2MRIcOQFxjlMcNEmaoAiDIivSgjQ0p0Hmg8ijAYQNSVMM4VbcbXW7cm13jy5nLeczATuvoNO77bZ2cw3KhVIWfMlntssNB2Om+cj28fk7ekHPLpPL0duzVQNbqHs210htN23lTz6nfwFQSwMEFAACAAgAirpzR4LIvt4RCgAA+B4AABcAAAB1bml2ZXJzYWwvdW5pdmVyc2FsLnBuZ+2Z/1cTVxbA466rri62rlJKSonttrD9ItTlS5BvU79W241UKUUpIbSoqabyJWkaAkmm1SrLQYguW1GIyWlpQUtJuiKFaCBWCiNFJkspDEhMhECmEEkIaRJCmJmdwGnds7/sH7D5Yc7MvZ87b+57775735lX+vreVwJWU1dTKJSAPbt37KdQljMolN9yV60gNVUbYhDytoy3/5VtFCUcMkkKy9lbGVsplH9K1yy8/TtS/n3+7oM8CmVth+9aBuVdPkShhJbv2bH1jcKs6XvA7cMjbytGR66kstNjnz+T+jj99IZlQSde3v945vIfVgX+JewUk7l99dsvPXYre/npjS+t6Mne0PzqurGwU6+mrfho/+XAp099f/mNBPv1QwlvlQhwURQPSjfaDs7k6zTogyhjFqp/p3EYFdHaWstp+ExJZPvsJyrN3FiQdq5Umjy/inTv/vB118uw5PZwkFoKGqI9cyapI5vUfxjIBsepiveqRd4RI7zyN6Tqqy3eZ0jFwng40L2S4lPMH9KOi47UW5eTwgFnt6Q7qH3mlGY9KWUPECORkwnLyMeuw4u4ap1Pzdzla5sf7AODfuAHfuAHfuAHfuAHfuAHfuAHfuAHfuAHfuAHfvD/AIZcLMDdt8b3U1FyjuH7gfhhdr8PbByK9lmtimX42In/iWberAkDCY+uba4hEreWqUDPa5H4AynxU2e6dj5Nfv/O8MUbUSXsCE4F+e7c+3rkWvMR7+ECCW56gsCNyUePC0OLK9QVKhT3KVN4x7FxRqXW+4lOO9cPeOLAA3LrnYmL/dUc8mMGlRZrZonPE3Pg4HlUPyWzwTlyUzWuqcvj4ilO34sLmLGHdrZFYL5mppLeudGFk04efu071gJEnEXFgtBUKHkl2iw2Bj2bKOz/Li3MZvylcanDXg4QHcDtmGHeflSSDiWGozESBW1AOFu3B3tdc+MXs7ag5seKc6f0tqkLqFkzyLfmddR1s3f0xpDYZhUhOxs75LXxxI14s1rYbxMI18cykv90TEn2v5CO1lJ1nuK/hg6E6Ac26/o8F/ZeIlKHoz1nLqtXUCj37yWikcmbYlYK+Hd4fEkjt/fb1KFf4bTYIZAkICzdwd4O5pMOGebMw47AHTXzQWQDgy3tzrFio9cQjo/S8NFOeru9nNVK/GyTuG9o/6XMgXOkljmuFYBYLTYdT20FWlSoFxa0O36A9ESmFWorX+oe7BloKiOH2TymrBDCcPF9piTAvvJetMdM13rG6gFssozKTh0v0gcDuF0Kjg41bS7oEurtXxb8V9seHYiPcVjejGQzjlKRHMObiwOUhzIlbTMm4O80N3gIXChZ4G2+eTBdHmOzyNE4YiOYBKnFgDlOx7cWDxe50o5FWKcuIFuAni1Q8Q1Jl2XbKYR5KN9s00s0B0YTbZPsTRLA3Ddyp3OC2W4cP5lbnVmzFtWyt+n2KAh5gfHrOFOiWfLg4udRoeFTU6jWLcGYkTVDFpznTTRTgblvH5nd7ETdVxaDpT7BeHifRUl3Xi04HqJHzkpNrwDzfRwFmmGT82eC3aAGUJYFZLm6S9OveFobcrJQqtvpNFGxjEgkzq0I+CLKyiGaPuJ2xdBUVCkHry8asdE92TVh0soCN2YDiUqv8slvokJp7k9jGXChqM9ywd249GVPjXHOmclL6gx2x0wOv6hu4QQIWSXygAoF9oCt+JnTZDrjdSTGE++CXdjzFbwHwWzTOD5ET+Nx0yENHAN7mNMF5XiYZcJygWcg2d3oIn3IdbM7jeeOhYtrzeNpyUN13T2x9AqIrg+WVjrmTiS6ILQt62sIAgxgLgsknKfbDDJp5LwThexzTe1L4SA3ixe+kWWgzHRQNiLlDPXwt95sXptkSrN0WqbKvCu6m7em0kaE62PCyYi16CE+LOX8DDkdPZmOwiS8YK2UIzFCGV6rhn5sb1ZnXTdwr53AEMcl+hS22Z0DgzaYePzX0EhJtTTWx5tetOoy7K2x2+FP1qE4OQ6DJ5H4WftmxPFjq4qlakhV2rarYwNDgauOumN7F6PDJLN4hmHPpRe2K5sdzeZkNxKH4ZnIrr5g9wvpVqvjLbe2rLoy3TcVSO4wlrA9AnFXL7wGJqJFFZby/LaDDyfiinMwte29TNY7RY1PqQKkUTB1VqToxmrD0gFO9w1v2jPIkR6Pzdkny6Brr1RXkmucD8cBbr4BTWR9c5QL6Ez2p096IS6Mub0RiNFx1Wvc2dvdIPqaUWnpBEx4+S32LSX9bnPlB+Vek1IKZ0benugfilbjovJ4s7hhcZ0f9eXPPyOZKQVd2KuVEH/CRJ3NqErOfVRmv36K4E90Du9ujYgtXAiIStm3FADBiDCT44Bi3DXKKt3pnmAk+SbmzYxAFtpzrfKpxcGfOHm8OgRZezcYHZdySiZx83VDPvuPKuhSQWgx2O7NUdEtE/FmTZ8KjVNq0euEXiLqoCFPjJ5pYEJ6hY1rvC98YvHsLbEX9NCJeJ97jd6p9trBs0h4YChYDDfIUa72nQm9EtL8MjKtsEnyxe3glOFodfJhbuOnujids1WOXyPDfykof6rrLvjgnHW9aNf0i8yap5C4vJtQ3o9J8OeKUg3L8L6s91w/jUnOGoa6hB/B016ejH6Lf2cgyyUr8ZWfD3WnfQVHbS1KZcv4WfcEP9Z1Y/2ByK5bwWzM2yoRiayW1ZVRyhjLyJdLK/aMVyfCPtBHhdIZVrRwi2UiCmBHVHCOg5fcB20snVhErQlDk/Y57PE0Uf/Hb/ICKJSb/RiGAu6xFGLclFncVtp0ABww78Q6vAWxy/ZqY1Ph6So1TRC7TpkVtCZxZy9EpuZ4FC2SSR2TZ/pVa1ZlCc59e7GS57V/VmoRWml7yGXJpJ+NQNvyDevJTJHTPx712WLwtTjoWrtF7SqyLmY91KoCLXRehOFjRqXub0vZ2cAS2wU8zCkbSPTVj2EWjtsmEjXP1YQp1i3OjqZmqYQN8dJ4+WQJS0dbJjTTEDfiP2oQ6H5BAdaTqelw6pIN6OVoq3kzGx7aCNCETceedIUMeIy+MkUH0RbHguL7h2UO8uSWZZQl0flWX6lyKI05XDdZf7/oqU7+R1T9kisAi5it4jJcmTLbzGVHe4L0So6izEFFhNrG8Lzqrx7A4t02XtAfyJ679FrjOGPwvE7IALNGHpqIS+H66f7CfaRL76I9WxWmahcDOa/jM0B4UiyyW2pJoxB0pdBaFSNexV4LlAcFkq1VFedy7tYrNyE64jnDscWty31101Hfieqj71X79i7La8J8t9FawqVqPytYPFqN9z5LExOA+Fnb4saJ73oteR4gLCXCcFK8+WUTa7avDKQScwoAXjqL3eJ9hi26epTb9QgxxvG8/OsRLqEhdQROI7BOYkHAunPSZy1vaKJxXTtxotA+Rvwmy7WR+x3CU/vInp17dyi3ZZ/4N1BLAwQUAAIACACKunNH0iigUkoAAABrAAAAGwAAAHVuaXZlcnNhbC91bml2ZXJzYWwucG5nLnhtbLOxr8jNUShLLSrOzM+zVTLUM1Cyt+PlsikoSi3LTC1XqACKGekZQICSQiUqtzwzpSQDKGRgbo4QzEjNTM8osVWyMLCAC+oDzQQAUEsBAgAAFAACAAgAiZCER+lu22TkAwAAdA4AAB0AAAAAAAAAAQAAAAAAAAAAAHVuaXZlcnNhbC9jb21tb25fbWVzc2FnZXMubG5nUEsBAgAAFAACAAgAiZCER6uvADQSAwAAYQsAACcAAAAAAAAAAQAAAAAAHwQAAHVuaXZlcnNhbC9mbGFzaF9wdWJsaXNoaW5nX3NldHRpbmdzLnhtbFBLAQIAABQAAgAIAImQhEfkoSsAvgIAAFUKAAAhAAAAAAAAAAEAAAAAAHYHAAB1bml2ZXJzYWwvZmxhc2hfc2tpbl9zZXR0aW5ncy54bWxQSwECAAAUAAIACACJkIRH1eon0+cCAAByCgAAJgAAAAAAAAABAAAAAABzCgAAdW5pdmVyc2FsL2h0bWxfcHVibGlzaGluZ19zZXR0aW5ncy54bWxQSwECAAAUAAIACACJkIRHALvkKp4BAAAfBgAAHwAAAAAAAAABAAAAAACeDQAAdW5pdmVyc2FsL2h0bWxfc2tpbl9zZXR0aW5ncy5qc1BLAQIAABQAAgAIAImQhEca2uo7qgAAAB8BAAAaAAAAAAAAAAEAAAAAAHkPAAB1bml2ZXJzYWwvaTE4bl9wcmVzZXRzLnhtbFBLAQIAABQAAgAIAImQhEew7V1XbgAAAHYAAAAcAAAAAAAAAAEAAAAAAFsQAAB1bml2ZXJzYWwvbG9jYWxfc2V0dGluZ3MueG1sUEsBAgAAFAACAAgAA3TLRM6CCTfsAgAAiAgAABQAAAAAAAAAAQAAAAAAAxEAAHVuaXZlcnNhbC9wbGF5ZXIueG1sUEsBAgAAFAACAAgAiZCER1xY5FeMAgAAagcAACkAAAAAAAAAAQAAAAAAIRQAAHVuaXZlcnNhbC9za2luX2N1c3RvbWl6YXRpb25fc2V0dGluZ3MueG1sUEsBAgAAFAACAAgAirpzR4LIvt4RCgAA+B4AABcAAAAAAAAAAAAAAAAA9BYAAHVuaXZlcnNhbC91bml2ZXJzYWwucG5nUEsBAgAAFAACAAgAirpzR9IooFJKAAAAawAAABsAAAAAAAAAAQAAAAAAOiEAAHVuaXZlcnNhbC91bml2ZXJzYWwucG5nLnhtbFBLBQYAAAAACwALAEkDAAC9IQAAAAA="/>
  <p:tag name="ISPRING_ULTRA_SCORM_COURSE_ID" val="19D12169-10B6-4984-8CE8-8968B0B22BA0"/>
  <p:tag name="ISPRING_SCORM_RATE_SLIDES" val="1"/>
  <p:tag name="ISPRING_SCORM_RATE_QUIZZES" val="0"/>
  <p:tag name="ISPRING_SCORM_PASSING_SCORE" val="100.0000000000"/>
  <p:tag name="ISPRINGONLINEFOLDERID" val="0"/>
  <p:tag name="ISPRINGONLINEFOLDERPATH" val="Content List"/>
  <p:tag name="ISPRINGCLOUDFOLDERID" val="0"/>
  <p:tag name="ISPRINGCLOUDFOLDERPATH" val="Content List"/>
  <p:tag name="ISPRING_PRESENTATION_TITLE" val="1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KSO_WPP_MARK_KEY" val="6c6b8223-52a6-47ba-97a2-237c4786b187"/>
  <p:tag name="COMMONDATA" val="eyJoZGlkIjoiMmUxNTc1MTQ2NjA1MDkwOTg5ZDhlYjczNzZhMzRhZTIifQ==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自定义 22">
      <a:dk1>
        <a:sysClr val="windowText" lastClr="000000"/>
      </a:dk1>
      <a:lt1>
        <a:sysClr val="window" lastClr="FFFFFF"/>
      </a:lt1>
      <a:dk2>
        <a:srgbClr val="7F7F7F"/>
      </a:dk2>
      <a:lt2>
        <a:srgbClr val="7F7F7F"/>
      </a:lt2>
      <a:accent1>
        <a:srgbClr val="0070C0"/>
      </a:accent1>
      <a:accent2>
        <a:srgbClr val="00B0F0"/>
      </a:accent2>
      <a:accent3>
        <a:srgbClr val="0070C0"/>
      </a:accent3>
      <a:accent4>
        <a:srgbClr val="00B0F0"/>
      </a:accent4>
      <a:accent5>
        <a:srgbClr val="0070C0"/>
      </a:accent5>
      <a:accent6>
        <a:srgbClr val="00B0F0"/>
      </a:accent6>
      <a:hlink>
        <a:srgbClr val="FFFFFF"/>
      </a:hlink>
      <a:folHlink>
        <a:srgbClr val="FFFFFF"/>
      </a:folHlink>
    </a:clrScheme>
    <a:fontScheme name="自定义 1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lIns="0" tIns="0" rIns="0" bIns="0" rtlCol="0">
        <a:spAutoFit/>
      </a:bodyPr>
      <a:lstStyle>
        <a:defPPr>
          <a:defRPr sz="1600" b="1" dirty="0" smtClean="0">
            <a:solidFill>
              <a:schemeClr val="accent6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4874</Words>
  <Application>WPS 演示</Application>
  <PresentationFormat>全屏显示(16:9)</PresentationFormat>
  <Paragraphs>205</Paragraphs>
  <Slides>32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1" baseType="lpstr">
      <vt:lpstr>Arial</vt:lpstr>
      <vt:lpstr>宋体</vt:lpstr>
      <vt:lpstr>Wingdings</vt:lpstr>
      <vt:lpstr>Calibri</vt:lpstr>
      <vt:lpstr>微软雅黑</vt:lpstr>
      <vt:lpstr>Wingdings</vt:lpstr>
      <vt:lpstr>Arial Unicode MS</vt:lpstr>
      <vt:lpstr>Calibri</vt:lpstr>
      <vt:lpstr>Office 主题​​</vt:lpstr>
      <vt:lpstr>PowerPoint 演示文稿</vt:lpstr>
      <vt:lpstr>前言</vt:lpstr>
      <vt:lpstr>SWR 是什么？</vt:lpstr>
      <vt:lpstr>我们该怎么做？</vt:lpstr>
      <vt:lpstr>我们该怎么做？</vt:lpstr>
      <vt:lpstr>我们该怎么做？</vt:lpstr>
      <vt:lpstr>我们该怎么做？</vt:lpstr>
      <vt:lpstr>从一个实际业务需求出发</vt:lpstr>
      <vt:lpstr>从一个实际业务需求出发</vt:lpstr>
      <vt:lpstr>性能压测</vt:lpstr>
      <vt:lpstr>性能压测</vt:lpstr>
      <vt:lpstr>排查思路</vt:lpstr>
      <vt:lpstr>排查思路</vt:lpstr>
      <vt:lpstr>排查思路</vt:lpstr>
      <vt:lpstr>排查思路</vt:lpstr>
      <vt:lpstr>排查思路</vt:lpstr>
      <vt:lpstr>排查思路</vt:lpstr>
      <vt:lpstr>排查思路</vt:lpstr>
      <vt:lpstr>排查思路</vt:lpstr>
      <vt:lpstr>排查思路-避免 State 的不必要更新</vt:lpstr>
      <vt:lpstr>排查思路-避免 State 的不必要更新</vt:lpstr>
      <vt:lpstr>排查思路-避免 State 的不必要更新</vt:lpstr>
      <vt:lpstr>排查思路-避免 State 的不必要更新</vt:lpstr>
      <vt:lpstr>排查思路-复杂计算使用 useMemo 缓存结果</vt:lpstr>
      <vt:lpstr>排查思路-复杂计算使用 useMemo 缓存结果</vt:lpstr>
      <vt:lpstr>排查思路-复杂计算使用 useMemo 缓存结果</vt:lpstr>
      <vt:lpstr>排查思路-纯函数组件使用 Memo 包裹</vt:lpstr>
      <vt:lpstr>排查思路-纯函数组件使用 Memo 包裹</vt:lpstr>
      <vt:lpstr>排查思路-纯函数组件使用 Memo 包裹</vt:lpstr>
      <vt:lpstr>排查思路-纯函数组件使用 Memo 包裹</vt:lpstr>
      <vt:lpstr>排查思路-纯函数组件使用 Memo 包裹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</dc:title>
  <dc:creator>FAVOR.P</dc:creator>
  <cp:keywords>plus206</cp:keywords>
  <cp:category>plus206</cp:category>
  <cp:lastModifiedBy>Favor-</cp:lastModifiedBy>
  <cp:revision>997</cp:revision>
  <dcterms:created xsi:type="dcterms:W3CDTF">2015-04-24T01:01:00Z</dcterms:created>
  <dcterms:modified xsi:type="dcterms:W3CDTF">2024-02-19T16:29:37Z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ECBEFB6F6CCE4155A3131FF11434958A</vt:lpwstr>
  </property>
  <property fmtid="{D5CDD505-2E9C-101B-9397-08002B2CF9AE}" pid="3" name="KSOProductBuildVer">
    <vt:lpwstr>2052-12.1.0.16250</vt:lpwstr>
  </property>
</Properties>
</file>

<file path=docProps/thumbnail.jpeg>
</file>